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85" r:id="rId4"/>
    <p:sldId id="286" r:id="rId5"/>
    <p:sldId id="287" r:id="rId6"/>
    <p:sldId id="288" r:id="rId7"/>
    <p:sldId id="289" r:id="rId8"/>
    <p:sldId id="272" r:id="rId9"/>
    <p:sldId id="273" r:id="rId10"/>
    <p:sldId id="290" r:id="rId11"/>
    <p:sldId id="274" r:id="rId12"/>
    <p:sldId id="276" r:id="rId13"/>
    <p:sldId id="291" r:id="rId14"/>
    <p:sldId id="259" r:id="rId15"/>
    <p:sldId id="275" r:id="rId16"/>
    <p:sldId id="293" r:id="rId17"/>
    <p:sldId id="292" r:id="rId18"/>
    <p:sldId id="284" r:id="rId19"/>
    <p:sldId id="294" r:id="rId20"/>
    <p:sldId id="295" r:id="rId21"/>
    <p:sldId id="261" r:id="rId22"/>
    <p:sldId id="262" r:id="rId23"/>
    <p:sldId id="258" r:id="rId24"/>
    <p:sldId id="296" r:id="rId25"/>
    <p:sldId id="277" r:id="rId26"/>
    <p:sldId id="278" r:id="rId27"/>
    <p:sldId id="279" r:id="rId28"/>
    <p:sldId id="297" r:id="rId29"/>
    <p:sldId id="298" r:id="rId30"/>
    <p:sldId id="283" r:id="rId31"/>
    <p:sldId id="280" r:id="rId32"/>
    <p:sldId id="281" r:id="rId33"/>
    <p:sldId id="28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37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5/16/13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5/16/13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5/16/13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5/16/13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5/16/13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5/16/13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5/16/13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5/16/13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5/16/13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5/16/13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5/16/13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5/16/13</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xmlns:p14="http://schemas.microsoft.com/office/powerpoint/2010/mai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805112" y="4914132"/>
            <a:ext cx="5637010" cy="1670849"/>
          </a:xfrm>
        </p:spPr>
        <p:txBody>
          <a:bodyPr>
            <a:normAutofit/>
          </a:bodyPr>
          <a:lstStyle/>
          <a:p>
            <a:pPr algn="ctr"/>
            <a:r>
              <a:rPr lang="en-US" dirty="0" smtClean="0"/>
              <a:t>Clayton Greenberg</a:t>
            </a:r>
          </a:p>
          <a:p>
            <a:pPr algn="ctr"/>
            <a:r>
              <a:rPr lang="en-US" dirty="0" smtClean="0"/>
              <a:t>Princeton University</a:t>
            </a:r>
          </a:p>
          <a:p>
            <a:pPr algn="ctr"/>
            <a:r>
              <a:rPr lang="en-US" dirty="0" smtClean="0"/>
              <a:t>May 16</a:t>
            </a:r>
            <a:r>
              <a:rPr lang="en-US" dirty="0" smtClean="0"/>
              <a:t>, </a:t>
            </a:r>
            <a:r>
              <a:rPr lang="en-US" dirty="0" smtClean="0"/>
              <a:t>2013</a:t>
            </a:r>
          </a:p>
          <a:p>
            <a:endParaRPr lang="en-US" dirty="0" smtClean="0"/>
          </a:p>
        </p:txBody>
      </p:sp>
      <p:sp>
        <p:nvSpPr>
          <p:cNvPr id="3" name="Title 2"/>
          <p:cNvSpPr>
            <a:spLocks noGrp="1"/>
          </p:cNvSpPr>
          <p:nvPr>
            <p:ph type="ctrTitle"/>
          </p:nvPr>
        </p:nvSpPr>
        <p:spPr>
          <a:xfrm>
            <a:off x="1038459" y="881953"/>
            <a:ext cx="7175351" cy="1616885"/>
          </a:xfrm>
        </p:spPr>
        <p:txBody>
          <a:bodyPr/>
          <a:lstStyle/>
          <a:p>
            <a:pPr marL="182880" indent="0" algn="ctr">
              <a:buNone/>
            </a:pPr>
            <a:r>
              <a:rPr lang="en-US" sz="3200" dirty="0" smtClean="0"/>
              <a:t>Disambiguating PP attachment sites with graded semantic data</a:t>
            </a:r>
            <a:endParaRPr lang="en-US" sz="3200" dirty="0"/>
          </a:p>
        </p:txBody>
      </p:sp>
      <p:sp>
        <p:nvSpPr>
          <p:cNvPr id="5" name="Title 2"/>
          <p:cNvSpPr txBox="1">
            <a:spLocks/>
          </p:cNvSpPr>
          <p:nvPr/>
        </p:nvSpPr>
        <p:spPr>
          <a:xfrm>
            <a:off x="1038459" y="2829099"/>
            <a:ext cx="7175351" cy="1616885"/>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Font typeface="Georgia" pitchFamily="18" charset="0"/>
              <a:buNone/>
            </a:pPr>
            <a:r>
              <a:rPr lang="en-US" sz="3200" dirty="0" smtClean="0">
                <a:latin typeface="Rosewood Std Regular"/>
                <a:cs typeface="Rosewood Std Regular"/>
              </a:rPr>
              <a:t>Or, how to rule out </a:t>
            </a:r>
          </a:p>
          <a:p>
            <a:pPr marL="182880" indent="0" algn="ctr">
              <a:buFont typeface="Georgia" pitchFamily="18" charset="0"/>
              <a:buNone/>
            </a:pPr>
            <a:r>
              <a:rPr lang="en-US" sz="3200" dirty="0" smtClean="0">
                <a:latin typeface="Rosewood Std Regular"/>
                <a:cs typeface="Rosewood Std Regular"/>
              </a:rPr>
              <a:t>elephants in pajamas</a:t>
            </a:r>
            <a:endParaRPr lang="en-US" sz="3200" dirty="0">
              <a:latin typeface="Rosewood Std Regular"/>
              <a:cs typeface="Rosewood Std Regular"/>
            </a:endParaRPr>
          </a:p>
        </p:txBody>
      </p:sp>
    </p:spTree>
    <p:extLst>
      <p:ext uri="{BB962C8B-B14F-4D97-AF65-F5344CB8AC3E}">
        <p14:creationId xmlns:p14="http://schemas.microsoft.com/office/powerpoint/2010/main" val="2813369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927" y="4372168"/>
            <a:ext cx="8489994" cy="1143000"/>
          </a:xfrm>
        </p:spPr>
        <p:txBody>
          <a:bodyPr/>
          <a:lstStyle/>
          <a:p>
            <a:r>
              <a:rPr lang="en-US" dirty="0" smtClean="0"/>
              <a:t>Word Sense Hierarchy for “kayak”</a:t>
            </a:r>
            <a:endParaRPr lang="en-US" dirty="0"/>
          </a:p>
        </p:txBody>
      </p:sp>
      <p:sp>
        <p:nvSpPr>
          <p:cNvPr id="3" name="Content Placeholder 2"/>
          <p:cNvSpPr>
            <a:spLocks noGrp="1"/>
          </p:cNvSpPr>
          <p:nvPr>
            <p:ph sz="quarter" idx="13"/>
          </p:nvPr>
        </p:nvSpPr>
        <p:spPr/>
        <p:txBody>
          <a:bodyPr>
            <a:normAutofit fontScale="55000" lnSpcReduction="20000"/>
          </a:bodyPr>
          <a:lstStyle/>
          <a:p>
            <a:r>
              <a:rPr lang="en-US" dirty="0"/>
              <a:t>kayak (n.)</a:t>
            </a:r>
          </a:p>
          <a:p>
            <a:r>
              <a:rPr lang="en-US" dirty="0"/>
              <a:t>direct hypernym: canoe</a:t>
            </a:r>
          </a:p>
          <a:p>
            <a:r>
              <a:rPr lang="en-US" dirty="0"/>
              <a:t>direct hypernym: small boat</a:t>
            </a:r>
          </a:p>
          <a:p>
            <a:r>
              <a:rPr lang="en-US" dirty="0"/>
              <a:t>direct hypernym: boat</a:t>
            </a:r>
          </a:p>
          <a:p>
            <a:r>
              <a:rPr lang="en-US" dirty="0"/>
              <a:t>direct hypernym: vessel, watercraft</a:t>
            </a:r>
          </a:p>
          <a:p>
            <a:r>
              <a:rPr lang="en-US" dirty="0"/>
              <a:t>direct hypernym: craft</a:t>
            </a:r>
          </a:p>
          <a:p>
            <a:r>
              <a:rPr lang="en-US" dirty="0"/>
              <a:t>direct hypernym: vehicle</a:t>
            </a:r>
          </a:p>
          <a:p>
            <a:r>
              <a:rPr lang="en-US" dirty="0"/>
              <a:t>direct hypernym: conveyance, transport</a:t>
            </a:r>
          </a:p>
          <a:p>
            <a:r>
              <a:rPr lang="en-US" dirty="0"/>
              <a:t>direct hypernym: instrumentality, instrumentation</a:t>
            </a:r>
          </a:p>
          <a:p>
            <a:r>
              <a:rPr lang="en-US" dirty="0"/>
              <a:t>direct hypernym: artifact, </a:t>
            </a:r>
            <a:r>
              <a:rPr lang="en-US" dirty="0" err="1"/>
              <a:t>artefact</a:t>
            </a:r>
            <a:endParaRPr lang="en-US" dirty="0"/>
          </a:p>
          <a:p>
            <a:r>
              <a:rPr lang="en-US" dirty="0"/>
              <a:t>direct hypernym: whole, unit</a:t>
            </a:r>
          </a:p>
          <a:p>
            <a:r>
              <a:rPr lang="en-US" dirty="0"/>
              <a:t>direct hypernym: object, physical object</a:t>
            </a:r>
          </a:p>
          <a:p>
            <a:r>
              <a:rPr lang="en-US" dirty="0"/>
              <a:t>direct hypernym: physical entity</a:t>
            </a:r>
          </a:p>
          <a:p>
            <a:r>
              <a:rPr lang="en-US" dirty="0"/>
              <a:t>direct hypernym: entity</a:t>
            </a:r>
            <a:endParaRPr lang="en-US" dirty="0"/>
          </a:p>
        </p:txBody>
      </p:sp>
    </p:spTree>
    <p:extLst>
      <p:ext uri="{BB962C8B-B14F-4D97-AF65-F5344CB8AC3E}">
        <p14:creationId xmlns:p14="http://schemas.microsoft.com/office/powerpoint/2010/main" val="3788545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hypernyms</a:t>
            </a:r>
            <a:endParaRPr lang="en-US" dirty="0"/>
          </a:p>
        </p:txBody>
      </p:sp>
      <p:sp>
        <p:nvSpPr>
          <p:cNvPr id="3" name="Content Placeholder 2"/>
          <p:cNvSpPr>
            <a:spLocks noGrp="1"/>
          </p:cNvSpPr>
          <p:nvPr>
            <p:ph sz="quarter" idx="13"/>
          </p:nvPr>
        </p:nvSpPr>
        <p:spPr/>
        <p:txBody>
          <a:bodyPr/>
          <a:lstStyle/>
          <a:p>
            <a:r>
              <a:rPr lang="en-US" dirty="0" smtClean="0"/>
              <a:t>I ate my food with a </a:t>
            </a:r>
            <a:r>
              <a:rPr lang="en-US" dirty="0" err="1" smtClean="0"/>
              <a:t>spork</a:t>
            </a:r>
            <a:endParaRPr lang="en-US" dirty="0" smtClean="0"/>
          </a:p>
          <a:p>
            <a:r>
              <a:rPr lang="en-US" dirty="0" smtClean="0"/>
              <a:t>I ate my food with an eating utensil (</a:t>
            </a:r>
            <a:r>
              <a:rPr lang="en-US" dirty="0" err="1" smtClean="0"/>
              <a:t>hypernym</a:t>
            </a:r>
            <a:r>
              <a:rPr lang="en-US" dirty="0" smtClean="0"/>
              <a:t>)</a:t>
            </a:r>
          </a:p>
          <a:p>
            <a:r>
              <a:rPr lang="en-US" dirty="0" smtClean="0"/>
              <a:t>I ate my food with a fork</a:t>
            </a:r>
          </a:p>
          <a:p>
            <a:r>
              <a:rPr lang="en-US" dirty="0" smtClean="0"/>
              <a:t>I ate my food with a </a:t>
            </a:r>
            <a:r>
              <a:rPr lang="en-US" dirty="0" smtClean="0"/>
              <a:t>spoon</a:t>
            </a:r>
          </a:p>
          <a:p>
            <a:r>
              <a:rPr lang="en-US" dirty="0" smtClean="0"/>
              <a:t>I gobbled my food with a spork</a:t>
            </a:r>
          </a:p>
          <a:p>
            <a:r>
              <a:rPr lang="en-US" dirty="0" smtClean="0"/>
              <a:t>I consumed my food with a spork</a:t>
            </a:r>
            <a:endParaRPr lang="en-US" dirty="0"/>
          </a:p>
        </p:txBody>
      </p:sp>
    </p:spTree>
    <p:extLst>
      <p:ext uri="{BB962C8B-B14F-4D97-AF65-F5344CB8AC3E}">
        <p14:creationId xmlns:p14="http://schemas.microsoft.com/office/powerpoint/2010/main" val="646956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parts of the </a:t>
            </a:r>
            <a:r>
              <a:rPr lang="en-US" dirty="0" err="1" smtClean="0"/>
              <a:t>WordNet</a:t>
            </a:r>
            <a:r>
              <a:rPr lang="en-US" dirty="0" smtClean="0"/>
              <a:t> database</a:t>
            </a:r>
            <a:endParaRPr lang="en-US" dirty="0"/>
          </a:p>
        </p:txBody>
      </p:sp>
      <p:sp>
        <p:nvSpPr>
          <p:cNvPr id="3" name="Content Placeholder 2"/>
          <p:cNvSpPr>
            <a:spLocks noGrp="1"/>
          </p:cNvSpPr>
          <p:nvPr>
            <p:ph sz="quarter" idx="13"/>
          </p:nvPr>
        </p:nvSpPr>
        <p:spPr/>
        <p:txBody>
          <a:bodyPr/>
          <a:lstStyle/>
          <a:p>
            <a:r>
              <a:rPr lang="en-US" dirty="0" smtClean="0"/>
              <a:t>Beyond hierarchies and glosses.</a:t>
            </a:r>
          </a:p>
          <a:p>
            <a:r>
              <a:rPr lang="en-US" dirty="0" smtClean="0"/>
              <a:t>Teleological links:  subjects were asked what do you use a shovel for? Scissors? Oven?</a:t>
            </a:r>
          </a:p>
          <a:p>
            <a:r>
              <a:rPr lang="en-US" dirty="0" smtClean="0"/>
              <a:t>Evocation database:  subject were given pairs of words and asked how much one word evokes the other.  </a:t>
            </a:r>
          </a:p>
          <a:p>
            <a:pPr marL="45720" indent="0">
              <a:buNone/>
            </a:pPr>
            <a:r>
              <a:rPr lang="en-US" dirty="0" smtClean="0"/>
              <a:t>See -&gt; telescope (weak).  </a:t>
            </a:r>
          </a:p>
          <a:p>
            <a:pPr marL="45720" indent="0">
              <a:buNone/>
            </a:pPr>
            <a:r>
              <a:rPr lang="en-US" dirty="0" smtClean="0"/>
              <a:t>Telescope -&gt; see (strong).</a:t>
            </a:r>
            <a:endParaRPr lang="en-US" dirty="0"/>
          </a:p>
        </p:txBody>
      </p:sp>
    </p:spTree>
    <p:extLst>
      <p:ext uri="{BB962C8B-B14F-4D97-AF65-F5344CB8AC3E}">
        <p14:creationId xmlns:p14="http://schemas.microsoft.com/office/powerpoint/2010/main" val="623296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Hindle</a:t>
            </a:r>
            <a:r>
              <a:rPr lang="en-US" dirty="0" smtClean="0"/>
              <a:t> and </a:t>
            </a:r>
            <a:r>
              <a:rPr lang="en-US" dirty="0" err="1" smtClean="0"/>
              <a:t>Rooth</a:t>
            </a:r>
            <a:r>
              <a:rPr lang="en-US" dirty="0" smtClean="0"/>
              <a:t> (1993)</a:t>
            </a:r>
            <a:endParaRPr lang="en-US" dirty="0"/>
          </a:p>
        </p:txBody>
      </p:sp>
      <p:sp>
        <p:nvSpPr>
          <p:cNvPr id="3" name="Content Placeholder 2"/>
          <p:cNvSpPr>
            <a:spLocks noGrp="1"/>
          </p:cNvSpPr>
          <p:nvPr>
            <p:ph sz="quarter" idx="13"/>
          </p:nvPr>
        </p:nvSpPr>
        <p:spPr>
          <a:xfrm>
            <a:off x="1142999" y="731520"/>
            <a:ext cx="7162801" cy="3879596"/>
          </a:xfrm>
        </p:spPr>
        <p:txBody>
          <a:bodyPr>
            <a:normAutofit fontScale="77500" lnSpcReduction="20000"/>
          </a:bodyPr>
          <a:lstStyle/>
          <a:p>
            <a:r>
              <a:rPr lang="en-US" dirty="0"/>
              <a:t>(1) </a:t>
            </a:r>
            <a:r>
              <a:rPr lang="en-US" dirty="0" smtClean="0"/>
              <a:t>track the </a:t>
            </a:r>
            <a:r>
              <a:rPr lang="en-US" dirty="0"/>
              <a:t>number of times verbs and nouns appear without </a:t>
            </a:r>
            <a:r>
              <a:rPr lang="en-US" dirty="0" smtClean="0"/>
              <a:t>prepositions</a:t>
            </a:r>
            <a:endParaRPr lang="en-US" dirty="0"/>
          </a:p>
          <a:p>
            <a:r>
              <a:rPr lang="en-US" dirty="0" smtClean="0"/>
              <a:t>(</a:t>
            </a:r>
            <a:r>
              <a:rPr lang="en-US" dirty="0"/>
              <a:t>2) classify as </a:t>
            </a:r>
            <a:r>
              <a:rPr lang="en-US" dirty="0" smtClean="0"/>
              <a:t>verb-attach if </a:t>
            </a:r>
            <a:r>
              <a:rPr lang="en-US" dirty="0"/>
              <a:t>noun1 is a </a:t>
            </a:r>
            <a:r>
              <a:rPr lang="en-US" dirty="0" smtClean="0"/>
              <a:t>pronoun (1.8% of our data)</a:t>
            </a:r>
            <a:endParaRPr lang="en-US" dirty="0"/>
          </a:p>
          <a:p>
            <a:r>
              <a:rPr lang="en-US" dirty="0" smtClean="0"/>
              <a:t>(</a:t>
            </a:r>
            <a:r>
              <a:rPr lang="en-US" dirty="0"/>
              <a:t>3) classify as verb-attach if the verb is </a:t>
            </a:r>
            <a:r>
              <a:rPr lang="en-US" dirty="0" smtClean="0"/>
              <a:t>passivized</a:t>
            </a:r>
            <a:endParaRPr lang="en-US" dirty="0"/>
          </a:p>
          <a:p>
            <a:r>
              <a:rPr lang="en-US" dirty="0" smtClean="0"/>
              <a:t>(</a:t>
            </a:r>
            <a:r>
              <a:rPr lang="en-US" dirty="0"/>
              <a:t>4</a:t>
            </a:r>
            <a:r>
              <a:rPr lang="en-US" dirty="0" smtClean="0"/>
              <a:t>) classify </a:t>
            </a:r>
            <a:r>
              <a:rPr lang="en-US" dirty="0"/>
              <a:t>as noun-attach if there is no viable verb to attach </a:t>
            </a:r>
            <a:r>
              <a:rPr lang="en-US" dirty="0" smtClean="0"/>
              <a:t>to</a:t>
            </a:r>
            <a:endParaRPr lang="en-US" dirty="0"/>
          </a:p>
          <a:p>
            <a:r>
              <a:rPr lang="en-US" dirty="0" smtClean="0"/>
              <a:t>(</a:t>
            </a:r>
            <a:r>
              <a:rPr lang="en-US" dirty="0"/>
              <a:t>5) if the </a:t>
            </a:r>
            <a:r>
              <a:rPr lang="en-US" dirty="0" smtClean="0"/>
              <a:t>unambiguous classifications </a:t>
            </a:r>
            <a:r>
              <a:rPr lang="en-US" dirty="0"/>
              <a:t>made previously show that one classification is significantly more </a:t>
            </a:r>
            <a:r>
              <a:rPr lang="en-US" dirty="0" smtClean="0"/>
              <a:t>likely</a:t>
            </a:r>
            <a:r>
              <a:rPr lang="en-US" dirty="0"/>
              <a:t> </a:t>
            </a:r>
            <a:r>
              <a:rPr lang="en-US" dirty="0" smtClean="0"/>
              <a:t>than </a:t>
            </a:r>
            <a:r>
              <a:rPr lang="en-US" dirty="0"/>
              <a:t>the other for the current data point, assign </a:t>
            </a:r>
            <a:r>
              <a:rPr lang="en-US" dirty="0" smtClean="0"/>
              <a:t>accordingly</a:t>
            </a:r>
            <a:endParaRPr lang="en-US" dirty="0"/>
          </a:p>
          <a:p>
            <a:r>
              <a:rPr lang="en-US" dirty="0" smtClean="0"/>
              <a:t>(</a:t>
            </a:r>
            <a:r>
              <a:rPr lang="en-US" dirty="0"/>
              <a:t>6) if the co-occurrence </a:t>
            </a:r>
            <a:r>
              <a:rPr lang="en-US" dirty="0" smtClean="0"/>
              <a:t>of the </a:t>
            </a:r>
            <a:r>
              <a:rPr lang="en-US" dirty="0"/>
              <a:t>verb and preposition differs significantly from the co-occurrence of noun1 </a:t>
            </a:r>
            <a:r>
              <a:rPr lang="en-US" dirty="0" smtClean="0"/>
              <a:t>and preposition</a:t>
            </a:r>
            <a:r>
              <a:rPr lang="en-US" dirty="0"/>
              <a:t>, classify </a:t>
            </a:r>
            <a:r>
              <a:rPr lang="en-US" dirty="0" smtClean="0"/>
              <a:t>accordingly</a:t>
            </a:r>
            <a:endParaRPr lang="en-US" dirty="0"/>
          </a:p>
          <a:p>
            <a:r>
              <a:rPr lang="en-US" dirty="0" smtClean="0"/>
              <a:t>(</a:t>
            </a:r>
            <a:r>
              <a:rPr lang="en-US" dirty="0"/>
              <a:t>7) classify the remainder as noun-attach</a:t>
            </a:r>
            <a:r>
              <a:rPr lang="en-US" dirty="0" smtClean="0"/>
              <a:t>.</a:t>
            </a:r>
          </a:p>
          <a:p>
            <a:endParaRPr lang="en-US" dirty="0"/>
          </a:p>
          <a:p>
            <a:r>
              <a:rPr lang="en-US" dirty="0" smtClean="0"/>
              <a:t>Accuracy:  80%</a:t>
            </a:r>
            <a:endParaRPr lang="en-US" dirty="0"/>
          </a:p>
        </p:txBody>
      </p:sp>
    </p:spTree>
    <p:extLst>
      <p:ext uri="{BB962C8B-B14F-4D97-AF65-F5344CB8AC3E}">
        <p14:creationId xmlns:p14="http://schemas.microsoft.com/office/powerpoint/2010/main" val="3770968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609" y="4372168"/>
            <a:ext cx="8310531" cy="1143000"/>
          </a:xfrm>
        </p:spPr>
        <p:txBody>
          <a:bodyPr/>
          <a:lstStyle/>
          <a:p>
            <a:pPr marL="0" indent="0">
              <a:buNone/>
            </a:pPr>
            <a:r>
              <a:rPr lang="en-US" dirty="0" smtClean="0"/>
              <a:t>From </a:t>
            </a:r>
            <a:r>
              <a:rPr lang="en-US" dirty="0" err="1" smtClean="0"/>
              <a:t>Ratnaparkhi</a:t>
            </a:r>
            <a:r>
              <a:rPr lang="en-US" dirty="0" smtClean="0"/>
              <a:t> et al. 1994</a:t>
            </a:r>
            <a:endParaRPr lang="en-US" dirty="0"/>
          </a:p>
        </p:txBody>
      </p:sp>
      <p:sp>
        <p:nvSpPr>
          <p:cNvPr id="3" name="Content Placeholder 2"/>
          <p:cNvSpPr>
            <a:spLocks noGrp="1"/>
          </p:cNvSpPr>
          <p:nvPr>
            <p:ph sz="quarter" idx="13"/>
          </p:nvPr>
        </p:nvSpPr>
        <p:spPr/>
        <p:txBody>
          <a:bodyPr>
            <a:normAutofit fontScale="70000" lnSpcReduction="20000"/>
          </a:bodyPr>
          <a:lstStyle/>
          <a:p>
            <a:pPr marL="45720" indent="0">
              <a:buNone/>
            </a:pPr>
            <a:r>
              <a:rPr lang="en-US" dirty="0"/>
              <a:t>0 join board as director V</a:t>
            </a:r>
          </a:p>
          <a:p>
            <a:pPr marL="45720" indent="0">
              <a:buNone/>
            </a:pPr>
            <a:r>
              <a:rPr lang="en-US" dirty="0"/>
              <a:t>1 is chairman of N.V. N</a:t>
            </a:r>
          </a:p>
          <a:p>
            <a:pPr marL="45720" indent="0">
              <a:buNone/>
            </a:pPr>
            <a:r>
              <a:rPr lang="en-US" dirty="0"/>
              <a:t>2 named director of conglomerate N</a:t>
            </a:r>
          </a:p>
          <a:p>
            <a:pPr marL="45720" indent="0">
              <a:buNone/>
            </a:pPr>
            <a:r>
              <a:rPr lang="en-US" dirty="0"/>
              <a:t>3 caused percentage of deaths N</a:t>
            </a:r>
          </a:p>
          <a:p>
            <a:pPr marL="45720" indent="0">
              <a:buNone/>
            </a:pPr>
            <a:r>
              <a:rPr lang="en-US" dirty="0"/>
              <a:t>5 using </a:t>
            </a:r>
            <a:r>
              <a:rPr lang="en-US" dirty="0" err="1"/>
              <a:t>crocidolite</a:t>
            </a:r>
            <a:r>
              <a:rPr lang="en-US" dirty="0"/>
              <a:t> in filters V</a:t>
            </a:r>
          </a:p>
          <a:p>
            <a:pPr marL="45720" indent="0">
              <a:buNone/>
            </a:pPr>
            <a:r>
              <a:rPr lang="en-US" dirty="0"/>
              <a:t>6 bring attention to problem V</a:t>
            </a:r>
          </a:p>
          <a:p>
            <a:pPr marL="45720" indent="0">
              <a:buNone/>
            </a:pPr>
            <a:r>
              <a:rPr lang="en-US" dirty="0"/>
              <a:t>9 is asbestos in products N</a:t>
            </a:r>
          </a:p>
          <a:p>
            <a:pPr marL="45720" indent="0">
              <a:buNone/>
            </a:pPr>
            <a:r>
              <a:rPr lang="en-US" dirty="0"/>
              <a:t>12 led team of researchers N</a:t>
            </a:r>
          </a:p>
          <a:p>
            <a:pPr marL="45720" indent="0">
              <a:buNone/>
            </a:pPr>
            <a:r>
              <a:rPr lang="en-US" dirty="0"/>
              <a:t>13 making paper for filters N</a:t>
            </a:r>
          </a:p>
          <a:p>
            <a:pPr marL="45720" indent="0">
              <a:buNone/>
            </a:pPr>
            <a:r>
              <a:rPr lang="en-US" dirty="0"/>
              <a:t>16 including three with cancer N</a:t>
            </a:r>
          </a:p>
          <a:p>
            <a:pPr marL="45720" indent="0">
              <a:buNone/>
            </a:pPr>
            <a:r>
              <a:rPr lang="en-US" dirty="0"/>
              <a:t>18 is finding among those N</a:t>
            </a:r>
          </a:p>
          <a:p>
            <a:pPr marL="45720" indent="0">
              <a:buNone/>
            </a:pPr>
            <a:r>
              <a:rPr lang="en-US" dirty="0"/>
              <a:t>22 is one of nations </a:t>
            </a:r>
            <a:r>
              <a:rPr lang="en-US" dirty="0" smtClean="0"/>
              <a:t>N</a:t>
            </a:r>
            <a:endParaRPr lang="en-US" dirty="0"/>
          </a:p>
        </p:txBody>
      </p:sp>
    </p:spTree>
    <p:extLst>
      <p:ext uri="{BB962C8B-B14F-4D97-AF65-F5344CB8AC3E}">
        <p14:creationId xmlns:p14="http://schemas.microsoft.com/office/powerpoint/2010/main" val="513842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293" y="4372168"/>
            <a:ext cx="7477508" cy="1143000"/>
          </a:xfrm>
        </p:spPr>
        <p:txBody>
          <a:bodyPr/>
          <a:lstStyle/>
          <a:p>
            <a:r>
              <a:rPr lang="en-US" dirty="0" smtClean="0"/>
              <a:t>Brill and </a:t>
            </a:r>
            <a:r>
              <a:rPr lang="en-US" dirty="0" err="1" smtClean="0"/>
              <a:t>Resnik</a:t>
            </a:r>
            <a:r>
              <a:rPr lang="en-US" dirty="0" smtClean="0"/>
              <a:t> (1994)</a:t>
            </a:r>
            <a:endParaRPr lang="en-US" dirty="0"/>
          </a:p>
        </p:txBody>
      </p:sp>
      <p:sp>
        <p:nvSpPr>
          <p:cNvPr id="3" name="Content Placeholder 2"/>
          <p:cNvSpPr>
            <a:spLocks noGrp="1"/>
          </p:cNvSpPr>
          <p:nvPr>
            <p:ph sz="quarter" idx="13"/>
          </p:nvPr>
        </p:nvSpPr>
        <p:spPr/>
        <p:txBody>
          <a:bodyPr/>
          <a:lstStyle/>
          <a:p>
            <a:r>
              <a:rPr lang="en-US" dirty="0" smtClean="0"/>
              <a:t>Used WordNet hierarchies and </a:t>
            </a:r>
            <a:r>
              <a:rPr lang="en-US" dirty="0" smtClean="0"/>
              <a:t>transformation-based learning</a:t>
            </a:r>
            <a:r>
              <a:rPr lang="en-US" dirty="0" smtClean="0"/>
              <a:t> </a:t>
            </a:r>
            <a:r>
              <a:rPr lang="en-US" dirty="0" smtClean="0"/>
              <a:t>to induce rules for PP attachment</a:t>
            </a:r>
            <a:r>
              <a:rPr lang="en-US" dirty="0" smtClean="0"/>
              <a:t>.</a:t>
            </a:r>
          </a:p>
          <a:p>
            <a:r>
              <a:rPr lang="en-US" dirty="0"/>
              <a:t>H</a:t>
            </a:r>
            <a:r>
              <a:rPr lang="en-US" dirty="0" smtClean="0"/>
              <a:t>uman readable output.</a:t>
            </a:r>
            <a:endParaRPr lang="en-US" dirty="0" smtClean="0"/>
          </a:p>
          <a:p>
            <a:endParaRPr lang="en-US" dirty="0" smtClean="0"/>
          </a:p>
          <a:p>
            <a:r>
              <a:rPr lang="en-US" dirty="0" smtClean="0"/>
              <a:t>Accuracy:  81.8%</a:t>
            </a:r>
          </a:p>
          <a:p>
            <a:endParaRPr lang="en-US" dirty="0"/>
          </a:p>
        </p:txBody>
      </p:sp>
    </p:spTree>
    <p:extLst>
      <p:ext uri="{BB962C8B-B14F-4D97-AF65-F5344CB8AC3E}">
        <p14:creationId xmlns:p14="http://schemas.microsoft.com/office/powerpoint/2010/main" val="3762173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Collins and Brooks (1995)</a:t>
            </a:r>
            <a:endParaRPr lang="en-US" dirty="0"/>
          </a:p>
        </p:txBody>
      </p:sp>
      <p:sp>
        <p:nvSpPr>
          <p:cNvPr id="3" name="Content Placeholder 2"/>
          <p:cNvSpPr>
            <a:spLocks noGrp="1"/>
          </p:cNvSpPr>
          <p:nvPr>
            <p:ph sz="quarter" idx="13"/>
          </p:nvPr>
        </p:nvSpPr>
        <p:spPr/>
        <p:txBody>
          <a:bodyPr>
            <a:normAutofit fontScale="77500" lnSpcReduction="20000"/>
          </a:bodyPr>
          <a:lstStyle/>
          <a:p>
            <a:r>
              <a:rPr lang="en-US" dirty="0" smtClean="0">
                <a:solidFill>
                  <a:srgbClr val="000000"/>
                </a:solidFill>
              </a:rPr>
              <a:t>Training corpus enhancements:</a:t>
            </a:r>
          </a:p>
          <a:p>
            <a:endParaRPr lang="en-US" dirty="0" smtClean="0">
              <a:solidFill>
                <a:srgbClr val="000000"/>
              </a:solidFill>
            </a:endParaRPr>
          </a:p>
          <a:p>
            <a:r>
              <a:rPr lang="en-US" dirty="0">
                <a:solidFill>
                  <a:srgbClr val="000000"/>
                </a:solidFill>
              </a:rPr>
              <a:t>R</a:t>
            </a:r>
            <a:r>
              <a:rPr lang="en-US" dirty="0" smtClean="0">
                <a:solidFill>
                  <a:srgbClr val="000000"/>
                </a:solidFill>
              </a:rPr>
              <a:t>eplaced </a:t>
            </a:r>
            <a:r>
              <a:rPr lang="en-US" dirty="0">
                <a:solidFill>
                  <a:srgbClr val="000000"/>
                </a:solidFill>
              </a:rPr>
              <a:t>four digit numbers with “YEAR,” </a:t>
            </a:r>
            <a:endParaRPr lang="en-US" dirty="0" smtClean="0">
              <a:solidFill>
                <a:srgbClr val="000000"/>
              </a:solidFill>
            </a:endParaRPr>
          </a:p>
          <a:p>
            <a:r>
              <a:rPr lang="en-US" dirty="0" smtClean="0">
                <a:solidFill>
                  <a:srgbClr val="000000"/>
                </a:solidFill>
              </a:rPr>
              <a:t>Replaced other numbers with </a:t>
            </a:r>
            <a:r>
              <a:rPr lang="en-US" dirty="0">
                <a:solidFill>
                  <a:srgbClr val="000000"/>
                </a:solidFill>
              </a:rPr>
              <a:t>“NUM.” </a:t>
            </a:r>
            <a:endParaRPr lang="en-US" dirty="0" smtClean="0">
              <a:solidFill>
                <a:srgbClr val="000000"/>
              </a:solidFill>
            </a:endParaRPr>
          </a:p>
          <a:p>
            <a:r>
              <a:rPr lang="en-US" dirty="0" smtClean="0">
                <a:solidFill>
                  <a:srgbClr val="000000"/>
                </a:solidFill>
              </a:rPr>
              <a:t>Verbs </a:t>
            </a:r>
            <a:r>
              <a:rPr lang="en-US" dirty="0">
                <a:solidFill>
                  <a:srgbClr val="000000"/>
                </a:solidFill>
              </a:rPr>
              <a:t>and prepositions were converted to all lowercase. </a:t>
            </a:r>
            <a:endParaRPr lang="en-US" dirty="0" smtClean="0">
              <a:solidFill>
                <a:srgbClr val="000000"/>
              </a:solidFill>
            </a:endParaRPr>
          </a:p>
          <a:p>
            <a:r>
              <a:rPr lang="en-US" dirty="0" smtClean="0">
                <a:solidFill>
                  <a:srgbClr val="000000"/>
                </a:solidFill>
              </a:rPr>
              <a:t>In </a:t>
            </a:r>
            <a:r>
              <a:rPr lang="en-US" dirty="0">
                <a:solidFill>
                  <a:srgbClr val="000000"/>
                </a:solidFill>
              </a:rPr>
              <a:t>nouns, </a:t>
            </a:r>
            <a:r>
              <a:rPr lang="en-US" dirty="0" smtClean="0">
                <a:solidFill>
                  <a:srgbClr val="000000"/>
                </a:solidFill>
              </a:rPr>
              <a:t>all words </a:t>
            </a:r>
            <a:r>
              <a:rPr lang="en-US" dirty="0">
                <a:solidFill>
                  <a:srgbClr val="000000"/>
                </a:solidFill>
              </a:rPr>
              <a:t>that started with an uppercase letter followed by a lowercase letter were </a:t>
            </a:r>
            <a:r>
              <a:rPr lang="en-US" dirty="0" smtClean="0">
                <a:solidFill>
                  <a:srgbClr val="000000"/>
                </a:solidFill>
              </a:rPr>
              <a:t>replaced with </a:t>
            </a:r>
            <a:r>
              <a:rPr lang="en-US" dirty="0">
                <a:solidFill>
                  <a:srgbClr val="000000"/>
                </a:solidFill>
              </a:rPr>
              <a:t>“NAME.” </a:t>
            </a:r>
            <a:endParaRPr lang="en-US" dirty="0">
              <a:solidFill>
                <a:srgbClr val="000000"/>
              </a:solidFill>
            </a:endParaRPr>
          </a:p>
          <a:p>
            <a:r>
              <a:rPr lang="en-US" dirty="0">
                <a:solidFill>
                  <a:srgbClr val="000000"/>
                </a:solidFill>
              </a:rPr>
              <a:t>A</a:t>
            </a:r>
            <a:r>
              <a:rPr lang="en-US" dirty="0" smtClean="0">
                <a:solidFill>
                  <a:srgbClr val="000000"/>
                </a:solidFill>
              </a:rPr>
              <a:t>ll </a:t>
            </a:r>
            <a:r>
              <a:rPr lang="en-US" dirty="0">
                <a:solidFill>
                  <a:srgbClr val="000000"/>
                </a:solidFill>
              </a:rPr>
              <a:t>strings NAME-NAME were replaced with </a:t>
            </a:r>
            <a:r>
              <a:rPr lang="en-US" dirty="0" smtClean="0">
                <a:solidFill>
                  <a:srgbClr val="000000"/>
                </a:solidFill>
              </a:rPr>
              <a:t>NAME.</a:t>
            </a:r>
          </a:p>
          <a:p>
            <a:r>
              <a:rPr lang="en-US" dirty="0">
                <a:solidFill>
                  <a:srgbClr val="000000"/>
                </a:solidFill>
              </a:rPr>
              <a:t>A</a:t>
            </a:r>
            <a:r>
              <a:rPr lang="en-US" dirty="0" smtClean="0">
                <a:solidFill>
                  <a:srgbClr val="000000"/>
                </a:solidFill>
              </a:rPr>
              <a:t>ll </a:t>
            </a:r>
            <a:r>
              <a:rPr lang="en-US" dirty="0">
                <a:solidFill>
                  <a:srgbClr val="000000"/>
                </a:solidFill>
              </a:rPr>
              <a:t>verbs were automatically lemmatized</a:t>
            </a:r>
            <a:r>
              <a:rPr lang="en-US" dirty="0" smtClean="0">
                <a:solidFill>
                  <a:srgbClr val="000000"/>
                </a:solidFill>
              </a:rPr>
              <a:t>.</a:t>
            </a:r>
          </a:p>
          <a:p>
            <a:endParaRPr lang="en-US" dirty="0">
              <a:solidFill>
                <a:srgbClr val="000000"/>
              </a:solidFill>
            </a:endParaRPr>
          </a:p>
          <a:p>
            <a:r>
              <a:rPr lang="en-US" dirty="0" smtClean="0">
                <a:solidFill>
                  <a:srgbClr val="000000"/>
                </a:solidFill>
              </a:rPr>
              <a:t>Accuracy:  84.5%</a:t>
            </a:r>
            <a:endParaRPr lang="en-US" dirty="0">
              <a:solidFill>
                <a:srgbClr val="000000"/>
              </a:solidFill>
            </a:endParaRPr>
          </a:p>
        </p:txBody>
      </p:sp>
    </p:spTree>
    <p:extLst>
      <p:ext uri="{BB962C8B-B14F-4D97-AF65-F5344CB8AC3E}">
        <p14:creationId xmlns:p14="http://schemas.microsoft.com/office/powerpoint/2010/main" val="1023937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Stetina</a:t>
            </a:r>
            <a:r>
              <a:rPr lang="en-US" dirty="0" smtClean="0"/>
              <a:t> and Nagao (1997)</a:t>
            </a:r>
            <a:endParaRPr lang="en-US" dirty="0"/>
          </a:p>
        </p:txBody>
      </p:sp>
      <p:sp>
        <p:nvSpPr>
          <p:cNvPr id="3" name="Content Placeholder 2"/>
          <p:cNvSpPr>
            <a:spLocks noGrp="1"/>
          </p:cNvSpPr>
          <p:nvPr>
            <p:ph sz="quarter" idx="13"/>
          </p:nvPr>
        </p:nvSpPr>
        <p:spPr/>
        <p:txBody>
          <a:bodyPr/>
          <a:lstStyle/>
          <a:p>
            <a:r>
              <a:rPr lang="en-US" dirty="0" smtClean="0"/>
              <a:t>Developed a custom word sense disambiguation system for PP-attachment</a:t>
            </a:r>
          </a:p>
          <a:p>
            <a:r>
              <a:rPr lang="en-US" dirty="0" smtClean="0"/>
              <a:t>Used decision trees as learning algorithm</a:t>
            </a:r>
          </a:p>
          <a:p>
            <a:r>
              <a:rPr lang="en-US" dirty="0" smtClean="0"/>
              <a:t>Industry leader on Ratnaparkhi dataset with accuracy of 88.1%</a:t>
            </a:r>
            <a:endParaRPr lang="en-US" dirty="0"/>
          </a:p>
        </p:txBody>
      </p:sp>
    </p:spTree>
    <p:extLst>
      <p:ext uri="{BB962C8B-B14F-4D97-AF65-F5344CB8AC3E}">
        <p14:creationId xmlns:p14="http://schemas.microsoft.com/office/powerpoint/2010/main" val="2632680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4717311"/>
            <a:ext cx="6512511" cy="1143000"/>
          </a:xfrm>
        </p:spPr>
        <p:txBody>
          <a:bodyPr/>
          <a:lstStyle/>
          <a:p>
            <a:r>
              <a:rPr lang="en-US" dirty="0" smtClean="0"/>
              <a:t>Results by method</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423598797"/>
              </p:ext>
            </p:extLst>
          </p:nvPr>
        </p:nvGraphicFramePr>
        <p:xfrm>
          <a:off x="911854" y="692908"/>
          <a:ext cx="7393946" cy="3708400"/>
        </p:xfrm>
        <a:graphic>
          <a:graphicData uri="http://schemas.openxmlformats.org/drawingml/2006/table">
            <a:tbl>
              <a:tblPr firstRow="1" bandRow="1">
                <a:tableStyleId>{5C22544A-7EE6-4342-B048-85BDC9FD1C3A}</a:tableStyleId>
              </a:tblPr>
              <a:tblGrid>
                <a:gridCol w="4205023"/>
                <a:gridCol w="3188923"/>
              </a:tblGrid>
              <a:tr h="370840">
                <a:tc>
                  <a:txBody>
                    <a:bodyPr/>
                    <a:lstStyle/>
                    <a:p>
                      <a:pPr algn="ctr"/>
                      <a:r>
                        <a:rPr lang="en-US" dirty="0" smtClean="0"/>
                        <a:t>Method</a:t>
                      </a:r>
                      <a:endParaRPr lang="en-US" dirty="0"/>
                    </a:p>
                  </a:txBody>
                  <a:tcPr/>
                </a:tc>
                <a:tc>
                  <a:txBody>
                    <a:bodyPr/>
                    <a:lstStyle/>
                    <a:p>
                      <a:pPr algn="ctr"/>
                      <a:r>
                        <a:rPr lang="en-US" dirty="0" smtClean="0"/>
                        <a:t>Percentage Accuracy</a:t>
                      </a:r>
                      <a:endParaRPr lang="en-US" dirty="0"/>
                    </a:p>
                  </a:txBody>
                  <a:tcPr/>
                </a:tc>
              </a:tr>
              <a:tr h="370840">
                <a:tc>
                  <a:txBody>
                    <a:bodyPr/>
                    <a:lstStyle/>
                    <a:p>
                      <a:pPr algn="ctr"/>
                      <a:r>
                        <a:rPr lang="en-US" dirty="0" smtClean="0"/>
                        <a:t>Always N-attach</a:t>
                      </a:r>
                      <a:endParaRPr lang="en-US" dirty="0"/>
                    </a:p>
                  </a:txBody>
                  <a:tcPr/>
                </a:tc>
                <a:tc>
                  <a:txBody>
                    <a:bodyPr/>
                    <a:lstStyle/>
                    <a:p>
                      <a:pPr algn="ctr"/>
                      <a:r>
                        <a:rPr lang="en-US" dirty="0" smtClean="0"/>
                        <a:t>59.0</a:t>
                      </a:r>
                      <a:endParaRPr lang="en-US" dirty="0"/>
                    </a:p>
                  </a:txBody>
                  <a:tcPr/>
                </a:tc>
              </a:tr>
              <a:tr h="370840">
                <a:tc>
                  <a:txBody>
                    <a:bodyPr/>
                    <a:lstStyle/>
                    <a:p>
                      <a:pPr algn="ctr"/>
                      <a:r>
                        <a:rPr lang="en-US" dirty="0" smtClean="0"/>
                        <a:t>Most likely for each preposition</a:t>
                      </a:r>
                      <a:endParaRPr lang="en-US" dirty="0"/>
                    </a:p>
                  </a:txBody>
                  <a:tcPr/>
                </a:tc>
                <a:tc>
                  <a:txBody>
                    <a:bodyPr/>
                    <a:lstStyle/>
                    <a:p>
                      <a:pPr algn="ctr"/>
                      <a:r>
                        <a:rPr lang="en-US" dirty="0" smtClean="0"/>
                        <a:t>72.2</a:t>
                      </a:r>
                      <a:endParaRPr lang="en-US" dirty="0"/>
                    </a:p>
                  </a:txBody>
                  <a:tcPr/>
                </a:tc>
              </a:tr>
              <a:tr h="370840">
                <a:tc>
                  <a:txBody>
                    <a:bodyPr/>
                    <a:lstStyle/>
                    <a:p>
                      <a:pPr algn="ctr"/>
                      <a:r>
                        <a:rPr lang="en-US" dirty="0" err="1" smtClean="0"/>
                        <a:t>Hindle</a:t>
                      </a:r>
                      <a:r>
                        <a:rPr lang="en-US" dirty="0" smtClean="0"/>
                        <a:t> and </a:t>
                      </a:r>
                      <a:r>
                        <a:rPr lang="en-US" dirty="0" err="1" smtClean="0"/>
                        <a:t>Rooth</a:t>
                      </a:r>
                      <a:r>
                        <a:rPr lang="en-US" dirty="0" smtClean="0"/>
                        <a:t> (1993)</a:t>
                      </a:r>
                      <a:endParaRPr lang="en-US" dirty="0"/>
                    </a:p>
                  </a:txBody>
                  <a:tcPr/>
                </a:tc>
                <a:tc>
                  <a:txBody>
                    <a:bodyPr/>
                    <a:lstStyle/>
                    <a:p>
                      <a:pPr algn="ctr"/>
                      <a:r>
                        <a:rPr lang="en-US" dirty="0" smtClean="0"/>
                        <a:t>80.0</a:t>
                      </a:r>
                      <a:endParaRPr lang="en-US" dirty="0"/>
                    </a:p>
                  </a:txBody>
                  <a:tcPr/>
                </a:tc>
              </a:tr>
              <a:tr h="370840">
                <a:tc>
                  <a:txBody>
                    <a:bodyPr/>
                    <a:lstStyle/>
                    <a:p>
                      <a:pPr algn="ctr"/>
                      <a:r>
                        <a:rPr lang="en-US" dirty="0" smtClean="0"/>
                        <a:t>Ratnaparkhi et al. (1994)</a:t>
                      </a:r>
                      <a:endParaRPr lang="en-US" dirty="0"/>
                    </a:p>
                  </a:txBody>
                  <a:tcPr/>
                </a:tc>
                <a:tc>
                  <a:txBody>
                    <a:bodyPr/>
                    <a:lstStyle/>
                    <a:p>
                      <a:pPr algn="ctr"/>
                      <a:r>
                        <a:rPr lang="en-US" dirty="0" smtClean="0"/>
                        <a:t>81.6</a:t>
                      </a:r>
                      <a:endParaRPr lang="en-US" dirty="0"/>
                    </a:p>
                  </a:txBody>
                  <a:tcPr/>
                </a:tc>
              </a:tr>
              <a:tr h="370840">
                <a:tc>
                  <a:txBody>
                    <a:bodyPr/>
                    <a:lstStyle/>
                    <a:p>
                      <a:pPr algn="ctr"/>
                      <a:r>
                        <a:rPr lang="en-US" dirty="0" smtClean="0"/>
                        <a:t>Brill</a:t>
                      </a:r>
                      <a:r>
                        <a:rPr lang="en-US" baseline="0" dirty="0" smtClean="0"/>
                        <a:t> and </a:t>
                      </a:r>
                      <a:r>
                        <a:rPr lang="en-US" baseline="0" dirty="0" err="1" smtClean="0"/>
                        <a:t>Resnik</a:t>
                      </a:r>
                      <a:r>
                        <a:rPr lang="en-US" baseline="0" dirty="0" smtClean="0"/>
                        <a:t> (1994)</a:t>
                      </a:r>
                      <a:endParaRPr lang="en-US" dirty="0"/>
                    </a:p>
                  </a:txBody>
                  <a:tcPr/>
                </a:tc>
                <a:tc>
                  <a:txBody>
                    <a:bodyPr/>
                    <a:lstStyle/>
                    <a:p>
                      <a:pPr algn="ctr"/>
                      <a:r>
                        <a:rPr lang="en-US" dirty="0" smtClean="0"/>
                        <a:t>81.8</a:t>
                      </a:r>
                      <a:endParaRPr lang="en-US" dirty="0"/>
                    </a:p>
                  </a:txBody>
                  <a:tcPr/>
                </a:tc>
              </a:tr>
              <a:tr h="370840">
                <a:tc>
                  <a:txBody>
                    <a:bodyPr/>
                    <a:lstStyle/>
                    <a:p>
                      <a:pPr algn="ctr"/>
                      <a:r>
                        <a:rPr lang="en-US" dirty="0" smtClean="0"/>
                        <a:t>Collins</a:t>
                      </a:r>
                      <a:r>
                        <a:rPr lang="en-US" baseline="0" dirty="0" smtClean="0"/>
                        <a:t> and Brooks (1995)</a:t>
                      </a:r>
                      <a:endParaRPr lang="en-US" dirty="0"/>
                    </a:p>
                  </a:txBody>
                  <a:tcPr/>
                </a:tc>
                <a:tc>
                  <a:txBody>
                    <a:bodyPr/>
                    <a:lstStyle/>
                    <a:p>
                      <a:pPr algn="ctr"/>
                      <a:r>
                        <a:rPr lang="en-US" dirty="0" smtClean="0"/>
                        <a:t>84.5</a:t>
                      </a:r>
                      <a:endParaRPr lang="en-US" dirty="0"/>
                    </a:p>
                  </a:txBody>
                  <a:tcPr/>
                </a:tc>
              </a:tr>
              <a:tr h="370840">
                <a:tc>
                  <a:txBody>
                    <a:bodyPr/>
                    <a:lstStyle/>
                    <a:p>
                      <a:pPr algn="ctr"/>
                      <a:r>
                        <a:rPr lang="en-US" dirty="0" err="1" smtClean="0"/>
                        <a:t>Stetina</a:t>
                      </a:r>
                      <a:r>
                        <a:rPr lang="en-US" baseline="0" dirty="0" smtClean="0"/>
                        <a:t> and Nagao (1997)</a:t>
                      </a:r>
                      <a:endParaRPr lang="en-US" dirty="0"/>
                    </a:p>
                  </a:txBody>
                  <a:tcPr/>
                </a:tc>
                <a:tc>
                  <a:txBody>
                    <a:bodyPr/>
                    <a:lstStyle/>
                    <a:p>
                      <a:pPr algn="ctr"/>
                      <a:r>
                        <a:rPr lang="en-US" dirty="0" smtClean="0"/>
                        <a:t>88.1</a:t>
                      </a:r>
                      <a:endParaRPr lang="en-US" dirty="0"/>
                    </a:p>
                  </a:txBody>
                  <a:tcPr/>
                </a:tc>
              </a:tr>
              <a:tr h="370840">
                <a:tc>
                  <a:txBody>
                    <a:bodyPr/>
                    <a:lstStyle/>
                    <a:p>
                      <a:pPr algn="ctr"/>
                      <a:r>
                        <a:rPr lang="en-US" dirty="0" smtClean="0"/>
                        <a:t>Average Human (quadruple)</a:t>
                      </a:r>
                      <a:endParaRPr lang="en-US" dirty="0"/>
                    </a:p>
                  </a:txBody>
                  <a:tcPr/>
                </a:tc>
                <a:tc>
                  <a:txBody>
                    <a:bodyPr/>
                    <a:lstStyle/>
                    <a:p>
                      <a:pPr algn="ctr"/>
                      <a:r>
                        <a:rPr lang="en-US" dirty="0" smtClean="0"/>
                        <a:t>88.2</a:t>
                      </a:r>
                      <a:endParaRPr lang="en-US" dirty="0"/>
                    </a:p>
                  </a:txBody>
                  <a:tcPr/>
                </a:tc>
              </a:tr>
              <a:tr h="370840">
                <a:tc>
                  <a:txBody>
                    <a:bodyPr/>
                    <a:lstStyle/>
                    <a:p>
                      <a:pPr algn="ctr"/>
                      <a:r>
                        <a:rPr lang="en-US" dirty="0" smtClean="0"/>
                        <a:t>Average Human (whole sentence)</a:t>
                      </a:r>
                      <a:endParaRPr lang="en-US" dirty="0"/>
                    </a:p>
                  </a:txBody>
                  <a:tcPr/>
                </a:tc>
                <a:tc>
                  <a:txBody>
                    <a:bodyPr/>
                    <a:lstStyle/>
                    <a:p>
                      <a:pPr algn="ctr"/>
                      <a:r>
                        <a:rPr lang="en-US" dirty="0" smtClean="0"/>
                        <a:t>93.2</a:t>
                      </a:r>
                      <a:endParaRPr lang="en-US" dirty="0"/>
                    </a:p>
                  </a:txBody>
                  <a:tcPr/>
                </a:tc>
              </a:tr>
            </a:tbl>
          </a:graphicData>
        </a:graphic>
      </p:graphicFrame>
    </p:spTree>
    <p:extLst>
      <p:ext uri="{BB962C8B-B14F-4D97-AF65-F5344CB8AC3E}">
        <p14:creationId xmlns:p14="http://schemas.microsoft.com/office/powerpoint/2010/main" val="275411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123" y="4372168"/>
            <a:ext cx="8476188" cy="1143000"/>
          </a:xfrm>
        </p:spPr>
        <p:txBody>
          <a:bodyPr/>
          <a:lstStyle/>
          <a:p>
            <a:r>
              <a:rPr lang="en-US" dirty="0" smtClean="0"/>
              <a:t>Two kinds of prepositions</a:t>
            </a:r>
            <a:endParaRPr lang="en-US" dirty="0"/>
          </a:p>
        </p:txBody>
      </p:sp>
      <p:sp>
        <p:nvSpPr>
          <p:cNvPr id="3" name="Content Placeholder 2"/>
          <p:cNvSpPr>
            <a:spLocks noGrp="1"/>
          </p:cNvSpPr>
          <p:nvPr>
            <p:ph sz="quarter" idx="13"/>
          </p:nvPr>
        </p:nvSpPr>
        <p:spPr/>
        <p:txBody>
          <a:bodyPr/>
          <a:lstStyle/>
          <a:p>
            <a:r>
              <a:rPr lang="en-US" dirty="0" smtClean="0"/>
              <a:t>The rabbit is in the hat.</a:t>
            </a:r>
          </a:p>
          <a:p>
            <a:r>
              <a:rPr lang="en-US" dirty="0" smtClean="0"/>
              <a:t>The rabbit is on the hat.</a:t>
            </a:r>
          </a:p>
          <a:p>
            <a:r>
              <a:rPr lang="en-US" dirty="0" smtClean="0"/>
              <a:t>The rabbit is with the hat.</a:t>
            </a:r>
          </a:p>
          <a:p>
            <a:endParaRPr lang="en-US" dirty="0"/>
          </a:p>
          <a:p>
            <a:r>
              <a:rPr lang="en-US" dirty="0" smtClean="0"/>
              <a:t>She was blamed for the crime.</a:t>
            </a:r>
          </a:p>
          <a:p>
            <a:r>
              <a:rPr lang="en-US" dirty="0" smtClean="0"/>
              <a:t>She was accused of the crime.</a:t>
            </a:r>
          </a:p>
          <a:p>
            <a:r>
              <a:rPr lang="en-US" dirty="0" smtClean="0"/>
              <a:t>She was charged with the crime.</a:t>
            </a:r>
            <a:endParaRPr lang="en-US" dirty="0"/>
          </a:p>
        </p:txBody>
      </p:sp>
    </p:spTree>
    <p:extLst>
      <p:ext uri="{BB962C8B-B14F-4D97-AF65-F5344CB8AC3E}">
        <p14:creationId xmlns:p14="http://schemas.microsoft.com/office/powerpoint/2010/main" val="3862663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pPr marL="45720" indent="0">
              <a:buNone/>
            </a:pPr>
            <a:r>
              <a:rPr lang="en-US" dirty="0" smtClean="0"/>
              <a:t>One morning, I shot an elephant in my pajamas.  How he got into my pajamas I’ll never know.</a:t>
            </a:r>
          </a:p>
          <a:p>
            <a:pPr marL="45720" indent="0">
              <a:buNone/>
            </a:pPr>
            <a:r>
              <a:rPr lang="en-US" dirty="0" smtClean="0"/>
              <a:t>-- Groucho Marx</a:t>
            </a:r>
            <a:endParaRPr lang="en-US" dirty="0"/>
          </a:p>
        </p:txBody>
      </p:sp>
      <p:pic>
        <p:nvPicPr>
          <p:cNvPr id="4" name="Picture 3" descr="Elephant in Pajama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00137" y="2287610"/>
            <a:ext cx="3929565" cy="4141228"/>
          </a:xfrm>
          <a:prstGeom prst="rect">
            <a:avLst/>
          </a:prstGeom>
        </p:spPr>
      </p:pic>
    </p:spTree>
    <p:extLst>
      <p:ext uri="{BB962C8B-B14F-4D97-AF65-F5344CB8AC3E}">
        <p14:creationId xmlns:p14="http://schemas.microsoft.com/office/powerpoint/2010/main" val="3319367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Phrasal Verbs</a:t>
            </a:r>
            <a:endParaRPr lang="en-US" dirty="0"/>
          </a:p>
        </p:txBody>
      </p:sp>
      <p:pic>
        <p:nvPicPr>
          <p:cNvPr id="4" name="Picture 3" descr="up the hill.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8948" y="251661"/>
            <a:ext cx="2933700" cy="3759200"/>
          </a:xfrm>
          <a:prstGeom prst="rect">
            <a:avLst/>
          </a:prstGeom>
        </p:spPr>
      </p:pic>
      <p:pic>
        <p:nvPicPr>
          <p:cNvPr id="5" name="Picture 4" descr="up the bill.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7728" y="251661"/>
            <a:ext cx="2857500" cy="3200400"/>
          </a:xfrm>
          <a:prstGeom prst="rect">
            <a:avLst/>
          </a:prstGeom>
        </p:spPr>
      </p:pic>
    </p:spTree>
    <p:extLst>
      <p:ext uri="{BB962C8B-B14F-4D97-AF65-F5344CB8AC3E}">
        <p14:creationId xmlns:p14="http://schemas.microsoft.com/office/powerpoint/2010/main" val="3450347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365" y="4606866"/>
            <a:ext cx="8098727" cy="1143000"/>
          </a:xfrm>
        </p:spPr>
        <p:txBody>
          <a:bodyPr/>
          <a:lstStyle/>
          <a:p>
            <a:pPr marL="0" indent="0">
              <a:buNone/>
            </a:pPr>
            <a:r>
              <a:rPr lang="en-US" dirty="0" smtClean="0"/>
              <a:t>The </a:t>
            </a:r>
            <a:r>
              <a:rPr lang="en-US" i="1" dirty="0" smtClean="0"/>
              <a:t>of</a:t>
            </a:r>
            <a:r>
              <a:rPr lang="en-US" dirty="0" smtClean="0"/>
              <a:t> generalization</a:t>
            </a:r>
            <a:endParaRPr lang="en-US" dirty="0"/>
          </a:p>
        </p:txBody>
      </p:sp>
      <p:sp>
        <p:nvSpPr>
          <p:cNvPr id="3" name="Content Placeholder 2"/>
          <p:cNvSpPr>
            <a:spLocks noGrp="1"/>
          </p:cNvSpPr>
          <p:nvPr>
            <p:ph sz="quarter" idx="13"/>
          </p:nvPr>
        </p:nvSpPr>
        <p:spPr/>
        <p:txBody>
          <a:bodyPr>
            <a:normAutofit/>
          </a:bodyPr>
          <a:lstStyle/>
          <a:p>
            <a:pPr marL="45720" indent="0">
              <a:buNone/>
            </a:pPr>
            <a:r>
              <a:rPr lang="en-US" dirty="0" smtClean="0"/>
              <a:t>There is a “general tendency” that complements merge first, then adjuncts, then specifiers.</a:t>
            </a:r>
          </a:p>
          <a:p>
            <a:pPr marL="45720" indent="0">
              <a:buNone/>
            </a:pPr>
            <a:endParaRPr lang="en-US" i="1" dirty="0" smtClean="0"/>
          </a:p>
          <a:p>
            <a:pPr marL="45720" indent="0">
              <a:buNone/>
            </a:pPr>
            <a:r>
              <a:rPr lang="en-US" i="1" dirty="0" smtClean="0"/>
              <a:t>of</a:t>
            </a:r>
            <a:r>
              <a:rPr lang="en-US" dirty="0" smtClean="0"/>
              <a:t> PPs </a:t>
            </a:r>
            <a:r>
              <a:rPr lang="en-US" dirty="0" smtClean="0"/>
              <a:t>seem to always Merge first, implying a complement relation</a:t>
            </a:r>
            <a:r>
              <a:rPr lang="en-US" dirty="0" smtClean="0"/>
              <a:t>:</a:t>
            </a:r>
            <a:endParaRPr lang="en-US" dirty="0" smtClean="0"/>
          </a:p>
          <a:p>
            <a:pPr marL="45720" indent="0">
              <a:buNone/>
            </a:pPr>
            <a:endParaRPr lang="en-US" dirty="0" smtClean="0"/>
          </a:p>
          <a:p>
            <a:pPr marL="822960" lvl="1" indent="-457200">
              <a:buAutoNum type="arabicParenR"/>
            </a:pPr>
            <a:r>
              <a:rPr lang="en-US" dirty="0" smtClean="0"/>
              <a:t>A game of cards with incalculable odds</a:t>
            </a:r>
            <a:r>
              <a:rPr lang="en-US" dirty="0" smtClean="0"/>
              <a:t>.</a:t>
            </a:r>
            <a:endParaRPr lang="en-US" dirty="0" smtClean="0"/>
          </a:p>
          <a:p>
            <a:pPr marL="822960" lvl="1" indent="-457200">
              <a:buAutoNum type="arabicParenR"/>
            </a:pPr>
            <a:r>
              <a:rPr lang="en-US" dirty="0" smtClean="0"/>
              <a:t>*</a:t>
            </a:r>
            <a:r>
              <a:rPr lang="en-US" dirty="0" smtClean="0"/>
              <a:t>A game with incalculable odds of cards</a:t>
            </a:r>
            <a:r>
              <a:rPr lang="en-US" dirty="0" smtClean="0"/>
              <a:t>.</a:t>
            </a:r>
            <a:endParaRPr lang="en-US" dirty="0"/>
          </a:p>
        </p:txBody>
      </p:sp>
    </p:spTree>
    <p:extLst>
      <p:ext uri="{BB962C8B-B14F-4D97-AF65-F5344CB8AC3E}">
        <p14:creationId xmlns:p14="http://schemas.microsoft.com/office/powerpoint/2010/main" val="2005310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19"/>
            <a:ext cx="6988068" cy="5701955"/>
          </a:xfrm>
        </p:spPr>
        <p:txBody>
          <a:bodyPr>
            <a:normAutofit/>
          </a:bodyPr>
          <a:lstStyle/>
          <a:p>
            <a:pPr marL="45720" indent="0">
              <a:buNone/>
            </a:pPr>
            <a:r>
              <a:rPr lang="en-US" dirty="0" smtClean="0"/>
              <a:t>Either by implementing a TBL system or having the insight to divide the corpus into preposition groups, one would discover that the </a:t>
            </a:r>
            <a:r>
              <a:rPr lang="en-US" dirty="0" err="1" smtClean="0"/>
              <a:t>Ratnaparkhi</a:t>
            </a:r>
            <a:r>
              <a:rPr lang="en-US" dirty="0" smtClean="0"/>
              <a:t> corpus shows </a:t>
            </a:r>
            <a:r>
              <a:rPr lang="en-US" i="1" dirty="0" smtClean="0"/>
              <a:t>of</a:t>
            </a:r>
            <a:r>
              <a:rPr lang="en-US" dirty="0" smtClean="0"/>
              <a:t> PPs attaching to nouns…</a:t>
            </a:r>
          </a:p>
          <a:p>
            <a:pPr marL="45720" indent="0">
              <a:buNone/>
            </a:pPr>
            <a:endParaRPr lang="en-US" dirty="0"/>
          </a:p>
          <a:p>
            <a:pPr marL="45720" indent="0">
              <a:buNone/>
            </a:pPr>
            <a:r>
              <a:rPr lang="en-US" sz="6000" dirty="0" smtClean="0"/>
              <a:t>99.1% </a:t>
            </a:r>
          </a:p>
          <a:p>
            <a:pPr marL="45720" indent="0">
              <a:buNone/>
            </a:pPr>
            <a:endParaRPr lang="en-US" dirty="0"/>
          </a:p>
          <a:p>
            <a:pPr marL="45720" indent="0">
              <a:buNone/>
            </a:pPr>
            <a:r>
              <a:rPr lang="en-US" dirty="0" smtClean="0"/>
              <a:t>of the time.</a:t>
            </a:r>
          </a:p>
          <a:p>
            <a:pPr marL="45720" indent="0">
              <a:buNone/>
            </a:pPr>
            <a:endParaRPr lang="en-US" dirty="0"/>
          </a:p>
          <a:p>
            <a:pPr marL="45720" indent="0">
              <a:buNone/>
            </a:pPr>
            <a:r>
              <a:rPr lang="en-US" dirty="0" smtClean="0"/>
              <a:t>The only exceptions are phrasal verbs like </a:t>
            </a:r>
            <a:r>
              <a:rPr lang="en-US" i="1" dirty="0" smtClean="0"/>
              <a:t>accuse of </a:t>
            </a:r>
            <a:r>
              <a:rPr lang="en-US" dirty="0" smtClean="0"/>
              <a:t>and misclassifications.  And, </a:t>
            </a:r>
            <a:r>
              <a:rPr lang="en-US" i="1" dirty="0" smtClean="0"/>
              <a:t>of</a:t>
            </a:r>
            <a:r>
              <a:rPr lang="en-US" dirty="0" smtClean="0"/>
              <a:t> happens to be the most frequent preposition in English.</a:t>
            </a:r>
            <a:endParaRPr lang="en-US" dirty="0"/>
          </a:p>
        </p:txBody>
      </p:sp>
    </p:spTree>
    <p:extLst>
      <p:ext uri="{BB962C8B-B14F-4D97-AF65-F5344CB8AC3E}">
        <p14:creationId xmlns:p14="http://schemas.microsoft.com/office/powerpoint/2010/main" val="3132260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None/>
            </a:pPr>
            <a:r>
              <a:rPr lang="en-US" dirty="0" smtClean="0"/>
              <a:t>Graded judgments of PP-attachment sites</a:t>
            </a:r>
            <a:endParaRPr lang="en-US" dirty="0"/>
          </a:p>
        </p:txBody>
      </p:sp>
      <p:sp>
        <p:nvSpPr>
          <p:cNvPr id="3" name="Content Placeholder 2"/>
          <p:cNvSpPr>
            <a:spLocks noGrp="1"/>
          </p:cNvSpPr>
          <p:nvPr>
            <p:ph sz="quarter" idx="13"/>
          </p:nvPr>
        </p:nvSpPr>
        <p:spPr/>
        <p:txBody>
          <a:bodyPr/>
          <a:lstStyle/>
          <a:p>
            <a:pPr marL="45720" indent="0">
              <a:buNone/>
            </a:pPr>
            <a:r>
              <a:rPr lang="en-US" dirty="0" smtClean="0"/>
              <a:t>I saw the woman with the telescope.</a:t>
            </a:r>
          </a:p>
          <a:p>
            <a:pPr marL="45720" indent="0">
              <a:buNone/>
            </a:pPr>
            <a:r>
              <a:rPr lang="en-US" dirty="0" smtClean="0"/>
              <a:t>I saw the woman with the red glasses.</a:t>
            </a:r>
          </a:p>
          <a:p>
            <a:pPr marL="45720" indent="0">
              <a:buNone/>
            </a:pPr>
            <a:r>
              <a:rPr lang="en-US" dirty="0" smtClean="0"/>
              <a:t>I saw the woman with the handbag.</a:t>
            </a:r>
            <a:endParaRPr lang="en-US" dirty="0"/>
          </a:p>
        </p:txBody>
      </p:sp>
    </p:spTree>
    <p:extLst>
      <p:ext uri="{BB962C8B-B14F-4D97-AF65-F5344CB8AC3E}">
        <p14:creationId xmlns:p14="http://schemas.microsoft.com/office/powerpoint/2010/main" val="2956870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PPs</a:t>
            </a:r>
            <a:endParaRPr lang="en-US" dirty="0"/>
          </a:p>
        </p:txBody>
      </p:sp>
      <p:sp>
        <p:nvSpPr>
          <p:cNvPr id="3" name="Content Placeholder 2"/>
          <p:cNvSpPr>
            <a:spLocks noGrp="1"/>
          </p:cNvSpPr>
          <p:nvPr>
            <p:ph sz="quarter" idx="13"/>
          </p:nvPr>
        </p:nvSpPr>
        <p:spPr>
          <a:xfrm>
            <a:off x="331317" y="731520"/>
            <a:ext cx="8812683" cy="3474720"/>
          </a:xfrm>
        </p:spPr>
        <p:txBody>
          <a:bodyPr>
            <a:normAutofit/>
          </a:bodyPr>
          <a:lstStyle/>
          <a:p>
            <a:r>
              <a:rPr lang="en-US" dirty="0"/>
              <a:t>Verb-attach PPs tend to be </a:t>
            </a:r>
            <a:endParaRPr lang="en-US" dirty="0" smtClean="0"/>
          </a:p>
          <a:p>
            <a:endParaRPr lang="en-US" dirty="0" smtClean="0"/>
          </a:p>
          <a:p>
            <a:r>
              <a:rPr lang="en-US" dirty="0" smtClean="0"/>
              <a:t>(</a:t>
            </a:r>
            <a:r>
              <a:rPr lang="en-US" dirty="0"/>
              <a:t>1) instruments (the object with which </a:t>
            </a:r>
            <a:r>
              <a:rPr lang="en-US" dirty="0" smtClean="0"/>
              <a:t>the action </a:t>
            </a:r>
            <a:r>
              <a:rPr lang="en-US" dirty="0"/>
              <a:t>is performed</a:t>
            </a:r>
            <a:r>
              <a:rPr lang="en-US" dirty="0" smtClean="0"/>
              <a:t>)</a:t>
            </a:r>
            <a:endParaRPr lang="en-US" dirty="0"/>
          </a:p>
          <a:p>
            <a:r>
              <a:rPr lang="en-US" dirty="0" smtClean="0"/>
              <a:t>(</a:t>
            </a:r>
            <a:r>
              <a:rPr lang="en-US" dirty="0"/>
              <a:t>2) locatives (where the action takes place) </a:t>
            </a:r>
            <a:endParaRPr lang="en-US" dirty="0" smtClean="0"/>
          </a:p>
          <a:p>
            <a:r>
              <a:rPr lang="en-US" dirty="0" smtClean="0"/>
              <a:t>(</a:t>
            </a:r>
            <a:r>
              <a:rPr lang="en-US" dirty="0"/>
              <a:t>3) goals (where or </a:t>
            </a:r>
            <a:r>
              <a:rPr lang="en-US" dirty="0" smtClean="0"/>
              <a:t>to whom </a:t>
            </a:r>
            <a:r>
              <a:rPr lang="en-US" dirty="0"/>
              <a:t>the action is leading</a:t>
            </a:r>
            <a:r>
              <a:rPr lang="en-US" dirty="0" smtClean="0"/>
              <a:t>)</a:t>
            </a:r>
            <a:endParaRPr lang="en-US" dirty="0"/>
          </a:p>
          <a:p>
            <a:r>
              <a:rPr lang="en-US" dirty="0" smtClean="0"/>
              <a:t>(</a:t>
            </a:r>
            <a:r>
              <a:rPr lang="en-US" dirty="0"/>
              <a:t>4) sources (where or from whom the action initiated</a:t>
            </a:r>
            <a:r>
              <a:rPr lang="en-US" dirty="0" smtClean="0"/>
              <a:t>)</a:t>
            </a:r>
            <a:endParaRPr lang="en-US" dirty="0"/>
          </a:p>
          <a:p>
            <a:r>
              <a:rPr lang="en-US" dirty="0" smtClean="0"/>
              <a:t>(</a:t>
            </a:r>
            <a:r>
              <a:rPr lang="en-US" dirty="0"/>
              <a:t>5) manners (how or when the action occurs).</a:t>
            </a:r>
            <a:endParaRPr lang="en-US" dirty="0"/>
          </a:p>
        </p:txBody>
      </p:sp>
    </p:spTree>
    <p:extLst>
      <p:ext uri="{BB962C8B-B14F-4D97-AF65-F5344CB8AC3E}">
        <p14:creationId xmlns:p14="http://schemas.microsoft.com/office/powerpoint/2010/main" val="3554218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I:  Amazon Mechanical Turk</a:t>
            </a:r>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smtClean="0"/>
              <a:t>Cleaned up </a:t>
            </a:r>
            <a:r>
              <a:rPr lang="en-US" dirty="0" err="1" smtClean="0"/>
              <a:t>Ratnaparkhi’s</a:t>
            </a:r>
            <a:r>
              <a:rPr lang="en-US" dirty="0" smtClean="0"/>
              <a:t> corpus</a:t>
            </a:r>
            <a:r>
              <a:rPr lang="en-US" dirty="0" smtClean="0"/>
              <a:t>.</a:t>
            </a:r>
          </a:p>
          <a:p>
            <a:pPr lvl="1"/>
            <a:r>
              <a:rPr lang="en-US" dirty="0" smtClean="0"/>
              <a:t>Deleted the missing quadruples, removed influential errors from Abney et al. (1999) and others as encountered, and adopted Collins and Brooks (1995) enhancements.</a:t>
            </a:r>
            <a:endParaRPr lang="en-US" dirty="0" smtClean="0"/>
          </a:p>
          <a:p>
            <a:r>
              <a:rPr lang="en-US" dirty="0" smtClean="0"/>
              <a:t>Found the original sentence for each </a:t>
            </a:r>
            <a:r>
              <a:rPr lang="en-US" dirty="0"/>
              <a:t>q</a:t>
            </a:r>
            <a:r>
              <a:rPr lang="en-US" dirty="0" smtClean="0"/>
              <a:t>uadruple in the Penn Treebank.</a:t>
            </a:r>
          </a:p>
          <a:p>
            <a:r>
              <a:rPr lang="en-US" dirty="0" smtClean="0"/>
              <a:t>Programmatically determined three disambiguating glosses for each quadruple.</a:t>
            </a:r>
          </a:p>
          <a:p>
            <a:r>
              <a:rPr lang="en-US" dirty="0" smtClean="0"/>
              <a:t>Presented </a:t>
            </a:r>
            <a:r>
              <a:rPr lang="en-US" dirty="0" err="1" smtClean="0"/>
              <a:t>MTurkers</a:t>
            </a:r>
            <a:r>
              <a:rPr lang="en-US" dirty="0" smtClean="0"/>
              <a:t> with the original and glosses.  They are asked to rate meaning quality from 1 to 5.</a:t>
            </a:r>
            <a:endParaRPr lang="en-US" dirty="0"/>
          </a:p>
        </p:txBody>
      </p:sp>
    </p:spTree>
    <p:extLst>
      <p:ext uri="{BB962C8B-B14F-4D97-AF65-F5344CB8AC3E}">
        <p14:creationId xmlns:p14="http://schemas.microsoft.com/office/powerpoint/2010/main" val="728334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074" y="96642"/>
            <a:ext cx="8766091" cy="6709528"/>
          </a:xfrm>
          <a:prstGeom prst="rect">
            <a:avLst/>
          </a:prstGeom>
        </p:spPr>
        <p:txBody>
          <a:bodyPr wrap="square">
            <a:spAutoFit/>
          </a:bodyPr>
          <a:lstStyle/>
          <a:p>
            <a:r>
              <a:rPr lang="en-US" sz="1400" dirty="0"/>
              <a:t>EXAMPLES:</a:t>
            </a:r>
          </a:p>
          <a:p>
            <a:r>
              <a:rPr lang="en-US" sz="1400" b="1" dirty="0"/>
              <a:t>Original sentence:  One morning, I shot an elephant in my pajamas</a:t>
            </a:r>
            <a:endParaRPr lang="en-US" sz="1400" dirty="0"/>
          </a:p>
          <a:p>
            <a:r>
              <a:rPr lang="en-US" sz="1400" b="1" dirty="0"/>
              <a:t>GOOD:  shot in my pajamas, an elephant</a:t>
            </a:r>
            <a:endParaRPr lang="en-US" sz="1400" dirty="0"/>
          </a:p>
          <a:p>
            <a:r>
              <a:rPr lang="en-US" sz="1400" b="1" dirty="0"/>
              <a:t>EXCELLENT:  shot while in my pajamas, an elephant</a:t>
            </a:r>
            <a:endParaRPr lang="en-US" sz="1400" dirty="0"/>
          </a:p>
          <a:p>
            <a:r>
              <a:rPr lang="en-US" sz="1400" b="1" dirty="0"/>
              <a:t>FAIR:  an elephant could be in my pajamas</a:t>
            </a:r>
            <a:endParaRPr lang="en-US" sz="1400" dirty="0"/>
          </a:p>
          <a:p>
            <a:r>
              <a:rPr lang="en-US" sz="1400" dirty="0"/>
              <a:t> </a:t>
            </a:r>
          </a:p>
          <a:p>
            <a:r>
              <a:rPr lang="en-US" sz="1400" dirty="0"/>
              <a:t>This sentence has two possible meanings.  In one meaning, the shooter is wearing pajamas.  In the other, the elephant is wearing pajamas.  The first meaning is more reasonable, so it gets a higher rating.  The "while" makes the second phrase clearer than the first:  the shooter is not shooting into the pajamas.  Therefore, the second phrase gets a higher rating than the first.</a:t>
            </a:r>
          </a:p>
          <a:p>
            <a:r>
              <a:rPr lang="en-US" sz="1400" dirty="0"/>
              <a:t> </a:t>
            </a:r>
          </a:p>
          <a:p>
            <a:r>
              <a:rPr lang="en-US" sz="1400" b="1" dirty="0"/>
              <a:t>Original sentence:  He saw the woman with the telescope.</a:t>
            </a:r>
            <a:endParaRPr lang="en-US" sz="1400" dirty="0"/>
          </a:p>
          <a:p>
            <a:r>
              <a:rPr lang="en-US" sz="1400" b="1" dirty="0"/>
              <a:t>EXCELLENT:  saw with the telescope, the woman</a:t>
            </a:r>
            <a:endParaRPr lang="en-US" sz="1400" dirty="0"/>
          </a:p>
          <a:p>
            <a:r>
              <a:rPr lang="en-US" sz="1400" b="1" dirty="0"/>
              <a:t>NEUTRAL:  saw while with the telescope, the woman</a:t>
            </a:r>
            <a:endParaRPr lang="en-US" sz="1400" dirty="0"/>
          </a:p>
          <a:p>
            <a:r>
              <a:rPr lang="en-US" sz="1400" b="1" dirty="0"/>
              <a:t>EXCELLENT:  the woman could be with the telescope</a:t>
            </a:r>
            <a:endParaRPr lang="en-US" sz="1400" dirty="0"/>
          </a:p>
          <a:p>
            <a:r>
              <a:rPr lang="en-US" sz="1400" b="1" dirty="0"/>
              <a:t> </a:t>
            </a:r>
            <a:endParaRPr lang="en-US" sz="1400" dirty="0"/>
          </a:p>
          <a:p>
            <a:r>
              <a:rPr lang="en-US" sz="1400" dirty="0"/>
              <a:t>This sentence has two possible meanings.  In one meaning, "he" used the telescope to see the woman.  In the other, the woman has the telescope.  Both meanings seem equally reasonable.  However, perhaps you have a preference for one over the other.  There is NO CORRECT answer.  The second phrase is less clear about whether he used the telescope to see the woman, so it gets a lower rating.</a:t>
            </a:r>
          </a:p>
          <a:p>
            <a:r>
              <a:rPr lang="en-US" sz="1400" dirty="0"/>
              <a:t> </a:t>
            </a:r>
          </a:p>
          <a:p>
            <a:r>
              <a:rPr lang="en-US" sz="1400" b="1" dirty="0"/>
              <a:t>Original sentence:  He saw the woman with the handbag.</a:t>
            </a:r>
            <a:endParaRPr lang="en-US" sz="1400" dirty="0"/>
          </a:p>
          <a:p>
            <a:r>
              <a:rPr lang="en-US" sz="1400" b="1" dirty="0"/>
              <a:t>POOR:  saw with the handbag, the woman</a:t>
            </a:r>
            <a:endParaRPr lang="en-US" sz="1400" dirty="0"/>
          </a:p>
          <a:p>
            <a:r>
              <a:rPr lang="en-US" sz="1400" b="1" dirty="0"/>
              <a:t>POOR:  saw while with the handbag, the woman</a:t>
            </a:r>
            <a:endParaRPr lang="en-US" sz="1400" dirty="0"/>
          </a:p>
          <a:p>
            <a:r>
              <a:rPr lang="en-US" sz="1400" b="1" dirty="0"/>
              <a:t>EXCELLENT:  the woman could be with the </a:t>
            </a:r>
            <a:r>
              <a:rPr lang="en-US" sz="1400" b="1" dirty="0" smtClean="0"/>
              <a:t>handbag</a:t>
            </a:r>
          </a:p>
          <a:p>
            <a:endParaRPr lang="en-US" sz="1400" dirty="0"/>
          </a:p>
          <a:p>
            <a:r>
              <a:rPr lang="en-US" sz="1400" dirty="0"/>
              <a:t>This sentence has one possible meaning.  The woman has the handbag.  "He" did not use the handbag to see the woman.  This is the only CORRECT answer.  If the sentence has only one meaning, please rate the phrase with the correct meaning with EXCELLENT and the other(s) with POOR.  </a:t>
            </a:r>
            <a:r>
              <a:rPr lang="en-US" sz="1400" b="1" dirty="0"/>
              <a:t>If you do not get most of these correct, we may not accept your submission for </a:t>
            </a:r>
            <a:r>
              <a:rPr lang="en-US" sz="1400" b="1" dirty="0" smtClean="0"/>
              <a:t>payment.</a:t>
            </a:r>
            <a:endParaRPr lang="en-US" sz="1400" dirty="0"/>
          </a:p>
        </p:txBody>
      </p:sp>
    </p:spTree>
    <p:extLst>
      <p:ext uri="{BB962C8B-B14F-4D97-AF65-F5344CB8AC3E}">
        <p14:creationId xmlns:p14="http://schemas.microsoft.com/office/powerpoint/2010/main" val="1780149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219" y="4372168"/>
            <a:ext cx="8310531" cy="1143000"/>
          </a:xfrm>
        </p:spPr>
        <p:txBody>
          <a:bodyPr/>
          <a:lstStyle/>
          <a:p>
            <a:r>
              <a:rPr lang="en-US" dirty="0" smtClean="0"/>
              <a:t>Methods II:  </a:t>
            </a:r>
            <a:r>
              <a:rPr lang="en-US" dirty="0" smtClean="0"/>
              <a:t>Nearest Neighbor and Decision Trees</a:t>
            </a:r>
            <a:endParaRPr lang="en-US" dirty="0"/>
          </a:p>
        </p:txBody>
      </p:sp>
      <p:sp>
        <p:nvSpPr>
          <p:cNvPr id="3" name="Content Placeholder 2"/>
          <p:cNvSpPr>
            <a:spLocks noGrp="1"/>
          </p:cNvSpPr>
          <p:nvPr>
            <p:ph sz="quarter" idx="13"/>
          </p:nvPr>
        </p:nvSpPr>
        <p:spPr/>
        <p:txBody>
          <a:bodyPr/>
          <a:lstStyle/>
          <a:p>
            <a:r>
              <a:rPr lang="en-US" dirty="0" smtClean="0"/>
              <a:t>Combine:  </a:t>
            </a:r>
            <a:r>
              <a:rPr lang="en-US" dirty="0" smtClean="0"/>
              <a:t>Ratnaparkhi </a:t>
            </a:r>
            <a:r>
              <a:rPr lang="en-US" dirty="0" smtClean="0"/>
              <a:t>classifications, </a:t>
            </a:r>
            <a:r>
              <a:rPr lang="en-US" dirty="0" smtClean="0"/>
              <a:t>WordNet senses, instrument distances from morphosemantic links and evocations, and idiom list.</a:t>
            </a:r>
            <a:endParaRPr lang="en-US" dirty="0" smtClean="0"/>
          </a:p>
          <a:p>
            <a:r>
              <a:rPr lang="en-US" dirty="0" smtClean="0"/>
              <a:t>3,000 idioms.  Not edited by hand.</a:t>
            </a:r>
          </a:p>
          <a:p>
            <a:r>
              <a:rPr lang="en-US" dirty="0" smtClean="0"/>
              <a:t>Presence on the </a:t>
            </a:r>
            <a:r>
              <a:rPr lang="en-US" dirty="0" smtClean="0"/>
              <a:t>list ended up being the highest node of the decision tree, as expected.</a:t>
            </a:r>
            <a:endParaRPr lang="en-US" dirty="0" smtClean="0"/>
          </a:p>
        </p:txBody>
      </p:sp>
    </p:spTree>
    <p:extLst>
      <p:ext uri="{BB962C8B-B14F-4D97-AF65-F5344CB8AC3E}">
        <p14:creationId xmlns:p14="http://schemas.microsoft.com/office/powerpoint/2010/main" val="8300785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I:  the binary classifier</a:t>
            </a:r>
            <a:endParaRPr lang="en-US" dirty="0"/>
          </a:p>
        </p:txBody>
      </p:sp>
      <p:sp>
        <p:nvSpPr>
          <p:cNvPr id="3" name="Content Placeholder 2"/>
          <p:cNvSpPr>
            <a:spLocks noGrp="1"/>
          </p:cNvSpPr>
          <p:nvPr>
            <p:ph sz="quarter" idx="13"/>
          </p:nvPr>
        </p:nvSpPr>
        <p:spPr>
          <a:xfrm>
            <a:off x="1143000" y="731520"/>
            <a:ext cx="7162800" cy="3474720"/>
          </a:xfrm>
        </p:spPr>
        <p:txBody>
          <a:bodyPr/>
          <a:lstStyle/>
          <a:p>
            <a:pPr marL="45720" indent="0">
              <a:buNone/>
            </a:pPr>
            <a:r>
              <a:rPr lang="en-US" dirty="0">
                <a:solidFill>
                  <a:srgbClr val="000000"/>
                </a:solidFill>
              </a:rPr>
              <a:t>Correctly Classified Instances 17339 89.0230 %</a:t>
            </a:r>
          </a:p>
          <a:p>
            <a:pPr marL="45720" indent="0">
              <a:buNone/>
            </a:pPr>
            <a:r>
              <a:rPr lang="en-US" dirty="0">
                <a:solidFill>
                  <a:srgbClr val="000000"/>
                </a:solidFill>
              </a:rPr>
              <a:t>Incorrectly Classified Instances 2138 10.9771 %</a:t>
            </a:r>
          </a:p>
          <a:p>
            <a:pPr marL="45720" indent="0">
              <a:buNone/>
            </a:pPr>
            <a:r>
              <a:rPr lang="en-US" dirty="0">
                <a:solidFill>
                  <a:srgbClr val="000000"/>
                </a:solidFill>
              </a:rPr>
              <a:t>Total Number of Instances 19477</a:t>
            </a:r>
          </a:p>
          <a:p>
            <a:pPr marL="45720" indent="0">
              <a:buNone/>
            </a:pPr>
            <a:r>
              <a:rPr lang="en-US" dirty="0">
                <a:solidFill>
                  <a:srgbClr val="000000"/>
                </a:solidFill>
              </a:rPr>
              <a:t>=== Confusion Matrix ===</a:t>
            </a:r>
          </a:p>
          <a:p>
            <a:pPr marL="45720" indent="0">
              <a:buNone/>
            </a:pPr>
            <a:r>
              <a:rPr lang="en-US" dirty="0">
                <a:solidFill>
                  <a:srgbClr val="000000"/>
                </a:solidFill>
              </a:rPr>
              <a:t>a b &lt;-- classified as</a:t>
            </a:r>
          </a:p>
          <a:p>
            <a:pPr marL="45720" indent="0">
              <a:buNone/>
            </a:pPr>
            <a:r>
              <a:rPr lang="en-US" dirty="0">
                <a:solidFill>
                  <a:srgbClr val="000000"/>
                </a:solidFill>
              </a:rPr>
              <a:t>8546 599 | a = V</a:t>
            </a:r>
          </a:p>
          <a:p>
            <a:pPr marL="45720" indent="0">
              <a:buNone/>
            </a:pPr>
            <a:r>
              <a:rPr lang="en-US" dirty="0">
                <a:solidFill>
                  <a:srgbClr val="000000"/>
                </a:solidFill>
              </a:rPr>
              <a:t>1539 8793 | b = N</a:t>
            </a:r>
            <a:endParaRPr lang="en-US" dirty="0">
              <a:solidFill>
                <a:srgbClr val="000000"/>
              </a:solidFill>
            </a:endParaRPr>
          </a:p>
        </p:txBody>
      </p:sp>
    </p:spTree>
    <p:extLst>
      <p:ext uri="{BB962C8B-B14F-4D97-AF65-F5344CB8AC3E}">
        <p14:creationId xmlns:p14="http://schemas.microsoft.com/office/powerpoint/2010/main" val="3705618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II:  graded judgment regression</a:t>
            </a:r>
            <a:endParaRPr lang="en-US" dirty="0"/>
          </a:p>
        </p:txBody>
      </p:sp>
      <p:sp>
        <p:nvSpPr>
          <p:cNvPr id="3" name="Content Placeholder 2"/>
          <p:cNvSpPr>
            <a:spLocks noGrp="1"/>
          </p:cNvSpPr>
          <p:nvPr>
            <p:ph sz="quarter" idx="13"/>
          </p:nvPr>
        </p:nvSpPr>
        <p:spPr/>
        <p:txBody>
          <a:bodyPr>
            <a:normAutofit fontScale="85000" lnSpcReduction="20000"/>
          </a:bodyPr>
          <a:lstStyle/>
          <a:p>
            <a:r>
              <a:rPr lang="en-US" dirty="0"/>
              <a:t>Correlation coefficient 0.2165</a:t>
            </a:r>
          </a:p>
          <a:p>
            <a:endParaRPr lang="en-US" dirty="0" smtClean="0"/>
          </a:p>
          <a:p>
            <a:r>
              <a:rPr lang="en-US" dirty="0" smtClean="0"/>
              <a:t>We can divide the human </a:t>
            </a:r>
            <a:r>
              <a:rPr lang="en-US" dirty="0"/>
              <a:t>judgments into three groups:  unvaried V-attach, unvaried N-attach, varied.</a:t>
            </a:r>
          </a:p>
          <a:p>
            <a:r>
              <a:rPr lang="en-US" dirty="0" smtClean="0"/>
              <a:t>The varied data was enough to override the correlation.</a:t>
            </a:r>
          </a:p>
          <a:p>
            <a:r>
              <a:rPr lang="en-US" dirty="0" smtClean="0"/>
              <a:t>Many reasons for variation:  paraphrases were awkward, occasional actual ambiguity, misfire on idioms.</a:t>
            </a:r>
          </a:p>
          <a:p>
            <a:r>
              <a:rPr lang="en-US" dirty="0" smtClean="0"/>
              <a:t>There were barely any false positives, but many false negatives, due to sparseness of inter-POS links in WordNet</a:t>
            </a:r>
            <a:endParaRPr lang="en-US" dirty="0"/>
          </a:p>
        </p:txBody>
      </p:sp>
    </p:spTree>
    <p:extLst>
      <p:ext uri="{BB962C8B-B14F-4D97-AF65-F5344CB8AC3E}">
        <p14:creationId xmlns:p14="http://schemas.microsoft.com/office/powerpoint/2010/main" val="120981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attachment decision</a:t>
            </a:r>
            <a:endParaRPr lang="en-US" dirty="0"/>
          </a:p>
        </p:txBody>
      </p:sp>
      <p:pic>
        <p:nvPicPr>
          <p:cNvPr id="4" name="Picture 3" descr="Elephant righ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0164"/>
            <a:ext cx="4635500" cy="3759200"/>
          </a:xfrm>
          <a:prstGeom prst="rect">
            <a:avLst/>
          </a:prstGeom>
        </p:spPr>
      </p:pic>
      <p:pic>
        <p:nvPicPr>
          <p:cNvPr id="5" name="Picture 4" descr="Elephant wr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8500" y="500164"/>
            <a:ext cx="4635500" cy="3759200"/>
          </a:xfrm>
          <a:prstGeom prst="rect">
            <a:avLst/>
          </a:prstGeom>
        </p:spPr>
      </p:pic>
    </p:spTree>
    <p:extLst>
      <p:ext uri="{BB962C8B-B14F-4D97-AF65-F5344CB8AC3E}">
        <p14:creationId xmlns:p14="http://schemas.microsoft.com/office/powerpoint/2010/main" val="2735089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Future Work</a:t>
            </a:r>
            <a:endParaRPr lang="en-US" dirty="0"/>
          </a:p>
        </p:txBody>
      </p:sp>
      <p:sp>
        <p:nvSpPr>
          <p:cNvPr id="3" name="Content Placeholder 2"/>
          <p:cNvSpPr>
            <a:spLocks noGrp="1"/>
          </p:cNvSpPr>
          <p:nvPr>
            <p:ph sz="quarter" idx="13"/>
          </p:nvPr>
        </p:nvSpPr>
        <p:spPr/>
        <p:txBody>
          <a:bodyPr/>
          <a:lstStyle/>
          <a:p>
            <a:r>
              <a:rPr lang="en-US" dirty="0" smtClean="0"/>
              <a:t>Many improvements resisted:  clean up idiom list, delete bad test points, throw out quadruples with non-WordNet words, etc.</a:t>
            </a:r>
          </a:p>
          <a:p>
            <a:r>
              <a:rPr lang="en-US" dirty="0" smtClean="0"/>
              <a:t>Connect </a:t>
            </a:r>
            <a:r>
              <a:rPr lang="en-US" dirty="0" smtClean="0"/>
              <a:t>to frame semantics?</a:t>
            </a:r>
          </a:p>
          <a:p>
            <a:r>
              <a:rPr lang="en-US" dirty="0" smtClean="0"/>
              <a:t>Investigate further why people have the intuitions that they do when the context is underspecified</a:t>
            </a:r>
            <a:r>
              <a:rPr lang="en-US" dirty="0" smtClean="0"/>
              <a:t>.</a:t>
            </a:r>
          </a:p>
          <a:p>
            <a:r>
              <a:rPr lang="en-US" dirty="0" smtClean="0"/>
              <a:t>Find better applications for the graded judgment corpus.</a:t>
            </a:r>
            <a:endParaRPr lang="en-US" dirty="0" smtClean="0"/>
          </a:p>
        </p:txBody>
      </p:sp>
    </p:spTree>
    <p:extLst>
      <p:ext uri="{BB962C8B-B14F-4D97-AF65-F5344CB8AC3E}">
        <p14:creationId xmlns:p14="http://schemas.microsoft.com/office/powerpoint/2010/main" val="2447403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Bonus:  Translating Persian Prepositions</a:t>
            </a:r>
            <a:endParaRPr lang="en-US" dirty="0"/>
          </a:p>
        </p:txBody>
      </p:sp>
      <p:sp>
        <p:nvSpPr>
          <p:cNvPr id="3" name="Content Placeholder 2"/>
          <p:cNvSpPr>
            <a:spLocks noGrp="1"/>
          </p:cNvSpPr>
          <p:nvPr>
            <p:ph sz="quarter" idx="13"/>
          </p:nvPr>
        </p:nvSpPr>
        <p:spPr/>
        <p:txBody>
          <a:bodyPr/>
          <a:lstStyle/>
          <a:p>
            <a:r>
              <a:rPr lang="en-US" dirty="0" smtClean="0"/>
              <a:t>Over the summer, I adapted a version of TBL to translate prepositions from Persian into English.</a:t>
            </a:r>
          </a:p>
          <a:p>
            <a:r>
              <a:rPr lang="en-US" dirty="0" smtClean="0"/>
              <a:t>The system exclusively used the word forms, a programmatically determined “governor” (essentially the attachment site), and the object.</a:t>
            </a:r>
            <a:endParaRPr lang="en-US" dirty="0"/>
          </a:p>
        </p:txBody>
      </p:sp>
    </p:spTree>
    <p:extLst>
      <p:ext uri="{BB962C8B-B14F-4D97-AF65-F5344CB8AC3E}">
        <p14:creationId xmlns:p14="http://schemas.microsoft.com/office/powerpoint/2010/main" val="3471169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Persian Example</a:t>
            </a:r>
            <a:endParaRPr lang="en-US" dirty="0"/>
          </a:p>
        </p:txBody>
      </p:sp>
      <p:sp>
        <p:nvSpPr>
          <p:cNvPr id="3" name="Content Placeholder 2"/>
          <p:cNvSpPr>
            <a:spLocks noGrp="1"/>
          </p:cNvSpPr>
          <p:nvPr>
            <p:ph sz="quarter" idx="13"/>
          </p:nvPr>
        </p:nvSpPr>
        <p:spPr/>
        <p:txBody>
          <a:bodyPr/>
          <a:lstStyle/>
          <a:p>
            <a:pPr marL="45720" indent="0">
              <a:buNone/>
            </a:pPr>
            <a:r>
              <a:rPr lang="en-US" dirty="0" smtClean="0"/>
              <a:t>Hassan </a:t>
            </a:r>
            <a:r>
              <a:rPr lang="en-US" dirty="0" err="1" smtClean="0"/>
              <a:t>bx</a:t>
            </a:r>
            <a:r>
              <a:rPr lang="en-US" dirty="0" smtClean="0"/>
              <a:t> </a:t>
            </a:r>
            <a:r>
              <a:rPr lang="en-US" dirty="0" err="1" smtClean="0"/>
              <a:t>Maryym</a:t>
            </a:r>
            <a:r>
              <a:rPr lang="en-US" dirty="0" smtClean="0"/>
              <a:t> </a:t>
            </a:r>
            <a:r>
              <a:rPr lang="en-US" dirty="0" err="1" smtClean="0"/>
              <a:t>azdwaj</a:t>
            </a:r>
            <a:r>
              <a:rPr lang="en-US" dirty="0" smtClean="0"/>
              <a:t> </a:t>
            </a:r>
            <a:r>
              <a:rPr lang="en-US" dirty="0" err="1" smtClean="0"/>
              <a:t>Krd</a:t>
            </a:r>
            <a:r>
              <a:rPr lang="en-US" dirty="0" smtClean="0"/>
              <a:t> .</a:t>
            </a:r>
          </a:p>
          <a:p>
            <a:pPr marL="45720" indent="0">
              <a:buNone/>
            </a:pPr>
            <a:r>
              <a:rPr lang="en-US" dirty="0" smtClean="0"/>
              <a:t>Literally, John with Mary got married</a:t>
            </a:r>
          </a:p>
          <a:p>
            <a:pPr marL="45720" indent="0">
              <a:buNone/>
            </a:pPr>
            <a:r>
              <a:rPr lang="en-US" dirty="0" smtClean="0"/>
              <a:t>‘John married Mary.’</a:t>
            </a:r>
          </a:p>
          <a:p>
            <a:pPr marL="45720" indent="0">
              <a:buNone/>
            </a:pPr>
            <a:endParaRPr lang="en-US" dirty="0"/>
          </a:p>
          <a:p>
            <a:pPr marL="45720" indent="0">
              <a:buNone/>
            </a:pPr>
            <a:r>
              <a:rPr lang="en-US" dirty="0" smtClean="0"/>
              <a:t>So, we need a rule that says, “If the governor is </a:t>
            </a:r>
            <a:r>
              <a:rPr lang="en-US" i="1" dirty="0" err="1" smtClean="0"/>
              <a:t>azdwaj</a:t>
            </a:r>
            <a:r>
              <a:rPr lang="en-US" i="1" dirty="0" smtClean="0"/>
              <a:t> </a:t>
            </a:r>
            <a:r>
              <a:rPr lang="en-US" i="1" dirty="0" err="1" smtClean="0"/>
              <a:t>Krdn</a:t>
            </a:r>
            <a:r>
              <a:rPr lang="en-US" dirty="0" smtClean="0"/>
              <a:t>, delete </a:t>
            </a:r>
            <a:r>
              <a:rPr lang="en-US" i="1" dirty="0" err="1" smtClean="0"/>
              <a:t>bx</a:t>
            </a:r>
            <a:r>
              <a:rPr lang="en-US" dirty="0" smtClean="0"/>
              <a:t> instead of translating it to </a:t>
            </a:r>
            <a:r>
              <a:rPr lang="en-US" i="1" dirty="0" smtClean="0"/>
              <a:t>with</a:t>
            </a:r>
            <a:r>
              <a:rPr lang="en-US" dirty="0" smtClean="0"/>
              <a:t>.</a:t>
            </a:r>
            <a:endParaRPr lang="en-US" dirty="0"/>
          </a:p>
        </p:txBody>
      </p:sp>
    </p:spTree>
    <p:extLst>
      <p:ext uri="{BB962C8B-B14F-4D97-AF65-F5344CB8AC3E}">
        <p14:creationId xmlns:p14="http://schemas.microsoft.com/office/powerpoint/2010/main" val="26902108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Attachment woes</a:t>
            </a:r>
            <a:endParaRPr lang="en-US" dirty="0"/>
          </a:p>
        </p:txBody>
      </p:sp>
      <p:sp>
        <p:nvSpPr>
          <p:cNvPr id="3" name="Content Placeholder 2"/>
          <p:cNvSpPr>
            <a:spLocks noGrp="1"/>
          </p:cNvSpPr>
          <p:nvPr>
            <p:ph sz="quarter" idx="13"/>
          </p:nvPr>
        </p:nvSpPr>
        <p:spPr>
          <a:xfrm>
            <a:off x="1143000" y="731520"/>
            <a:ext cx="2708558" cy="524802"/>
          </a:xfrm>
        </p:spPr>
        <p:txBody>
          <a:bodyPr/>
          <a:lstStyle/>
          <a:p>
            <a:r>
              <a:rPr lang="en-US" dirty="0" smtClean="0"/>
              <a:t>What we wanted:</a:t>
            </a:r>
            <a:endParaRPr lang="en-US" dirty="0"/>
          </a:p>
        </p:txBody>
      </p:sp>
      <p:sp>
        <p:nvSpPr>
          <p:cNvPr id="4" name="Content Placeholder 2"/>
          <p:cNvSpPr txBox="1">
            <a:spLocks/>
          </p:cNvSpPr>
          <p:nvPr/>
        </p:nvSpPr>
        <p:spPr>
          <a:xfrm>
            <a:off x="5478275" y="731520"/>
            <a:ext cx="2708558" cy="524802"/>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r>
              <a:rPr lang="en-US" dirty="0" smtClean="0"/>
              <a:t>What we got:</a:t>
            </a:r>
            <a:endParaRPr lang="en-US" dirty="0"/>
          </a:p>
        </p:txBody>
      </p:sp>
      <p:pic>
        <p:nvPicPr>
          <p:cNvPr id="5" name="Picture 4" descr="righ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1563679"/>
            <a:ext cx="2527300" cy="2184400"/>
          </a:xfrm>
          <a:prstGeom prst="rect">
            <a:avLst/>
          </a:prstGeom>
        </p:spPr>
      </p:pic>
      <p:pic>
        <p:nvPicPr>
          <p:cNvPr id="6" name="Picture 5" descr="wr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8275" y="1563679"/>
            <a:ext cx="2527300" cy="2184400"/>
          </a:xfrm>
          <a:prstGeom prst="rect">
            <a:avLst/>
          </a:prstGeom>
        </p:spPr>
      </p:pic>
    </p:spTree>
    <p:extLst>
      <p:ext uri="{BB962C8B-B14F-4D97-AF65-F5344CB8AC3E}">
        <p14:creationId xmlns:p14="http://schemas.microsoft.com/office/powerpoint/2010/main" val="116398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Parsing</a:t>
            </a:r>
            <a:endParaRPr lang="en-US" dirty="0"/>
          </a:p>
        </p:txBody>
      </p:sp>
      <p:sp>
        <p:nvSpPr>
          <p:cNvPr id="3" name="Content Placeholder 2"/>
          <p:cNvSpPr>
            <a:spLocks noGrp="1"/>
          </p:cNvSpPr>
          <p:nvPr>
            <p:ph sz="quarter" idx="13"/>
          </p:nvPr>
        </p:nvSpPr>
        <p:spPr/>
        <p:txBody>
          <a:bodyPr>
            <a:normAutofit/>
          </a:bodyPr>
          <a:lstStyle/>
          <a:p>
            <a:r>
              <a:rPr lang="en-US" dirty="0" smtClean="0">
                <a:solidFill>
                  <a:schemeClr val="tx1"/>
                </a:solidFill>
              </a:rPr>
              <a:t>Right Association (Late Closure)</a:t>
            </a:r>
          </a:p>
          <a:p>
            <a:pPr lvl="1"/>
            <a:r>
              <a:rPr lang="en-US" dirty="0" smtClean="0"/>
              <a:t>“Terminal </a:t>
            </a:r>
            <a:r>
              <a:rPr lang="en-US" dirty="0"/>
              <a:t>symbols optimally associate to the lowest non-</a:t>
            </a:r>
            <a:r>
              <a:rPr lang="en-US" dirty="0" smtClean="0"/>
              <a:t>terminal </a:t>
            </a:r>
            <a:r>
              <a:rPr lang="ro-RO" dirty="0" smtClean="0"/>
              <a:t>node</a:t>
            </a:r>
            <a:r>
              <a:rPr lang="ro-RO" dirty="0"/>
              <a:t>” (Kimball 1973, 24</a:t>
            </a:r>
            <a:r>
              <a:rPr lang="ro-RO" dirty="0" smtClean="0"/>
              <a:t>).</a:t>
            </a:r>
            <a:endParaRPr lang="en-US" dirty="0" smtClean="0"/>
          </a:p>
          <a:p>
            <a:r>
              <a:rPr lang="en-US" dirty="0" smtClean="0"/>
              <a:t>Minimal Attachment</a:t>
            </a:r>
          </a:p>
          <a:p>
            <a:pPr lvl="1"/>
            <a:r>
              <a:rPr lang="en-US" dirty="0"/>
              <a:t>“stipulates that each lexical item (or </a:t>
            </a:r>
            <a:r>
              <a:rPr lang="en-US" dirty="0" smtClean="0"/>
              <a:t>other node</a:t>
            </a:r>
            <a:r>
              <a:rPr lang="en-US" dirty="0"/>
              <a:t>) is to </a:t>
            </a:r>
            <a:r>
              <a:rPr lang="en-US" dirty="0" smtClean="0"/>
              <a:t>be attached </a:t>
            </a:r>
            <a:r>
              <a:rPr lang="en-US" dirty="0"/>
              <a:t>into the phrase marker with the fewest possible number of nonterminal </a:t>
            </a:r>
            <a:r>
              <a:rPr lang="en-US" dirty="0" smtClean="0"/>
              <a:t>nodes linking </a:t>
            </a:r>
            <a:r>
              <a:rPr lang="en-US" dirty="0"/>
              <a:t>it with the nodes which are already present” (Frazier and Fodor 1978).</a:t>
            </a:r>
            <a:endParaRPr lang="en-US" dirty="0"/>
          </a:p>
        </p:txBody>
      </p:sp>
    </p:spTree>
    <p:extLst>
      <p:ext uri="{BB962C8B-B14F-4D97-AF65-F5344CB8AC3E}">
        <p14:creationId xmlns:p14="http://schemas.microsoft.com/office/powerpoint/2010/main" val="60585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538529"/>
            <a:ext cx="6512511" cy="1143000"/>
          </a:xfrm>
        </p:spPr>
        <p:txBody>
          <a:bodyPr/>
          <a:lstStyle/>
          <a:p>
            <a:r>
              <a:rPr lang="en-US" dirty="0" smtClean="0"/>
              <a:t>Right Association</a:t>
            </a:r>
            <a:endParaRPr lang="en-US" dirty="0"/>
          </a:p>
        </p:txBody>
      </p:sp>
      <p:sp>
        <p:nvSpPr>
          <p:cNvPr id="3" name="Content Placeholder 2"/>
          <p:cNvSpPr>
            <a:spLocks noGrp="1"/>
          </p:cNvSpPr>
          <p:nvPr>
            <p:ph sz="quarter" idx="13"/>
          </p:nvPr>
        </p:nvSpPr>
        <p:spPr>
          <a:xfrm>
            <a:off x="1143000" y="262125"/>
            <a:ext cx="6400800" cy="3474720"/>
          </a:xfrm>
        </p:spPr>
        <p:txBody>
          <a:bodyPr/>
          <a:lstStyle/>
          <a:p>
            <a:r>
              <a:rPr lang="en-US" dirty="0" smtClean="0"/>
              <a:t>If Right Association must hold, we would always get N-attach.  In order to get V-attach, the NP must “close” so that the PP can attach higher in the tree.</a:t>
            </a:r>
            <a:endParaRPr lang="en-US" dirty="0"/>
          </a:p>
        </p:txBody>
      </p:sp>
      <p:pic>
        <p:nvPicPr>
          <p:cNvPr id="4" name="Picture 3" descr="Elephant righ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79329"/>
            <a:ext cx="4635500" cy="3759200"/>
          </a:xfrm>
          <a:prstGeom prst="rect">
            <a:avLst/>
          </a:prstGeom>
        </p:spPr>
      </p:pic>
      <p:pic>
        <p:nvPicPr>
          <p:cNvPr id="5" name="Picture 4" descr="Elephant wron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8500" y="1779329"/>
            <a:ext cx="4635500" cy="3759200"/>
          </a:xfrm>
          <a:prstGeom prst="rect">
            <a:avLst/>
          </a:prstGeom>
        </p:spPr>
      </p:pic>
    </p:spTree>
    <p:extLst>
      <p:ext uri="{BB962C8B-B14F-4D97-AF65-F5344CB8AC3E}">
        <p14:creationId xmlns:p14="http://schemas.microsoft.com/office/powerpoint/2010/main" val="2495593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4943668"/>
            <a:ext cx="6512511" cy="1143000"/>
          </a:xfrm>
        </p:spPr>
        <p:txBody>
          <a:bodyPr/>
          <a:lstStyle/>
          <a:p>
            <a:r>
              <a:rPr lang="en-US" dirty="0" smtClean="0"/>
              <a:t>Minimal Attachment</a:t>
            </a:r>
            <a:endParaRPr lang="en-US" dirty="0"/>
          </a:p>
        </p:txBody>
      </p:sp>
      <p:pic>
        <p:nvPicPr>
          <p:cNvPr id="4" name="Picture 3" descr="Horse rac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895" y="362107"/>
            <a:ext cx="3403117" cy="3034104"/>
          </a:xfrm>
          <a:prstGeom prst="rect">
            <a:avLst/>
          </a:prstGeom>
        </p:spPr>
      </p:pic>
      <p:pic>
        <p:nvPicPr>
          <p:cNvPr id="5" name="Picture 4" descr="Horse fell.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2012" y="79568"/>
            <a:ext cx="4953061" cy="4407297"/>
          </a:xfrm>
          <a:prstGeom prst="rect">
            <a:avLst/>
          </a:prstGeom>
        </p:spPr>
      </p:pic>
    </p:spTree>
    <p:extLst>
      <p:ext uri="{BB962C8B-B14F-4D97-AF65-F5344CB8AC3E}">
        <p14:creationId xmlns:p14="http://schemas.microsoft.com/office/powerpoint/2010/main" val="79905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365" y="4372168"/>
            <a:ext cx="7270435" cy="1143000"/>
          </a:xfrm>
        </p:spPr>
        <p:txBody>
          <a:bodyPr/>
          <a:lstStyle/>
          <a:p>
            <a:r>
              <a:rPr lang="en-US" dirty="0" smtClean="0"/>
              <a:t>Church and </a:t>
            </a:r>
            <a:r>
              <a:rPr lang="en-US" dirty="0" err="1" smtClean="0"/>
              <a:t>Patil</a:t>
            </a:r>
            <a:r>
              <a:rPr lang="en-US" dirty="0" smtClean="0"/>
              <a:t> (1982)</a:t>
            </a:r>
            <a:endParaRPr lang="en-US" dirty="0"/>
          </a:p>
        </p:txBody>
      </p:sp>
      <p:sp>
        <p:nvSpPr>
          <p:cNvPr id="3" name="Content Placeholder 2"/>
          <p:cNvSpPr>
            <a:spLocks noGrp="1"/>
          </p:cNvSpPr>
          <p:nvPr>
            <p:ph sz="quarter" idx="13"/>
          </p:nvPr>
        </p:nvSpPr>
        <p:spPr>
          <a:xfrm>
            <a:off x="248489" y="731520"/>
            <a:ext cx="8600432" cy="3474720"/>
          </a:xfrm>
        </p:spPr>
        <p:txBody>
          <a:bodyPr>
            <a:normAutofit/>
          </a:bodyPr>
          <a:lstStyle/>
          <a:p>
            <a:r>
              <a:rPr lang="en-US" dirty="0" smtClean="0"/>
              <a:t>Attachment sites grow as Catalan function:</a:t>
            </a:r>
          </a:p>
          <a:p>
            <a:endParaRPr lang="en-US" dirty="0"/>
          </a:p>
          <a:p>
            <a:r>
              <a:rPr lang="en-US" dirty="0" smtClean="0"/>
              <a:t>(</a:t>
            </a:r>
            <a:r>
              <a:rPr lang="en-US" dirty="0"/>
              <a:t>1) </a:t>
            </a:r>
            <a:r>
              <a:rPr lang="en-US" dirty="0" smtClean="0"/>
              <a:t>put (</a:t>
            </a:r>
            <a:r>
              <a:rPr lang="en-US" dirty="0"/>
              <a:t>“the block”, “in </a:t>
            </a:r>
            <a:r>
              <a:rPr lang="en-US" dirty="0" smtClean="0"/>
              <a:t>the box </a:t>
            </a:r>
            <a:r>
              <a:rPr lang="en-US" dirty="0"/>
              <a:t>on [the table in the kitchen]”) </a:t>
            </a:r>
            <a:endParaRPr lang="en-US" dirty="0" smtClean="0"/>
          </a:p>
          <a:p>
            <a:r>
              <a:rPr lang="en-US" dirty="0" smtClean="0"/>
              <a:t>(</a:t>
            </a:r>
            <a:r>
              <a:rPr lang="en-US" dirty="0"/>
              <a:t>2) </a:t>
            </a:r>
            <a:r>
              <a:rPr lang="en-US" dirty="0" smtClean="0"/>
              <a:t>put (</a:t>
            </a:r>
            <a:r>
              <a:rPr lang="en-US" dirty="0"/>
              <a:t>“the block”, “in [the box on the table] in </a:t>
            </a:r>
            <a:r>
              <a:rPr lang="en-US" dirty="0" smtClean="0"/>
              <a:t>the kitchen</a:t>
            </a:r>
            <a:r>
              <a:rPr lang="en-US" dirty="0"/>
              <a:t>”) </a:t>
            </a:r>
            <a:endParaRPr lang="en-US" dirty="0"/>
          </a:p>
          <a:p>
            <a:r>
              <a:rPr lang="en-US" dirty="0" smtClean="0"/>
              <a:t>(</a:t>
            </a:r>
            <a:r>
              <a:rPr lang="en-US" dirty="0"/>
              <a:t>3) </a:t>
            </a:r>
            <a:r>
              <a:rPr lang="en-US" dirty="0" smtClean="0"/>
              <a:t>put (</a:t>
            </a:r>
            <a:r>
              <a:rPr lang="en-US" dirty="0"/>
              <a:t>“the block in the box”, “on the table in the kitchen”) </a:t>
            </a:r>
            <a:endParaRPr lang="en-US" dirty="0" smtClean="0"/>
          </a:p>
          <a:p>
            <a:r>
              <a:rPr lang="en-US" dirty="0" smtClean="0"/>
              <a:t>(</a:t>
            </a:r>
            <a:r>
              <a:rPr lang="en-US" dirty="0"/>
              <a:t>4) </a:t>
            </a:r>
            <a:r>
              <a:rPr lang="en-US" dirty="0" smtClean="0"/>
              <a:t>put (</a:t>
            </a:r>
            <a:r>
              <a:rPr lang="en-US" dirty="0"/>
              <a:t>“the block </a:t>
            </a:r>
            <a:r>
              <a:rPr lang="en-US" dirty="0" smtClean="0"/>
              <a:t>in [</a:t>
            </a:r>
            <a:r>
              <a:rPr lang="en-US" dirty="0"/>
              <a:t>the box on the table]”, “in the kitchen”) </a:t>
            </a:r>
            <a:endParaRPr lang="en-US" dirty="0" smtClean="0"/>
          </a:p>
          <a:p>
            <a:r>
              <a:rPr lang="en-US" dirty="0" smtClean="0"/>
              <a:t>(</a:t>
            </a:r>
            <a:r>
              <a:rPr lang="en-US" dirty="0"/>
              <a:t>5) </a:t>
            </a:r>
            <a:r>
              <a:rPr lang="en-US" dirty="0" smtClean="0"/>
              <a:t>put (</a:t>
            </a:r>
            <a:r>
              <a:rPr lang="en-US" dirty="0"/>
              <a:t>“[the block in the box] on the table”, “</a:t>
            </a:r>
            <a:r>
              <a:rPr lang="en-US" dirty="0" smtClean="0"/>
              <a:t>in the </a:t>
            </a:r>
            <a:r>
              <a:rPr lang="en-US" dirty="0"/>
              <a:t>kitchen”)</a:t>
            </a:r>
            <a:endParaRPr lang="en-US" dirty="0"/>
          </a:p>
        </p:txBody>
      </p:sp>
    </p:spTree>
    <p:extLst>
      <p:ext uri="{BB962C8B-B14F-4D97-AF65-F5344CB8AC3E}">
        <p14:creationId xmlns:p14="http://schemas.microsoft.com/office/powerpoint/2010/main" val="3793632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buNone/>
            </a:pPr>
            <a:r>
              <a:rPr lang="en-US" dirty="0" err="1" smtClean="0"/>
              <a:t>WordNet</a:t>
            </a:r>
            <a:endParaRPr lang="en-US" dirty="0"/>
          </a:p>
        </p:txBody>
      </p:sp>
      <p:sp>
        <p:nvSpPr>
          <p:cNvPr id="3" name="Content Placeholder 2"/>
          <p:cNvSpPr>
            <a:spLocks noGrp="1"/>
          </p:cNvSpPr>
          <p:nvPr>
            <p:ph sz="quarter" idx="13"/>
          </p:nvPr>
        </p:nvSpPr>
        <p:spPr>
          <a:xfrm>
            <a:off x="1557147" y="1504641"/>
            <a:ext cx="6400800" cy="3474720"/>
          </a:xfrm>
        </p:spPr>
        <p:txBody>
          <a:bodyPr/>
          <a:lstStyle/>
          <a:p>
            <a:r>
              <a:rPr lang="en-US" dirty="0" smtClean="0"/>
              <a:t>Ordered hierarchy of </a:t>
            </a:r>
            <a:r>
              <a:rPr lang="en-US" dirty="0" err="1" smtClean="0"/>
              <a:t>synsets</a:t>
            </a:r>
            <a:r>
              <a:rPr lang="en-US" dirty="0" smtClean="0"/>
              <a:t>, per POS.</a:t>
            </a:r>
          </a:p>
          <a:p>
            <a:r>
              <a:rPr lang="en-US" dirty="0" err="1" smtClean="0"/>
              <a:t>Synsets</a:t>
            </a:r>
            <a:r>
              <a:rPr lang="en-US" dirty="0" smtClean="0"/>
              <a:t> contain words, glosses, </a:t>
            </a:r>
            <a:r>
              <a:rPr lang="en-US" dirty="0" err="1" smtClean="0"/>
              <a:t>hypernyms</a:t>
            </a:r>
            <a:r>
              <a:rPr lang="en-US" dirty="0" smtClean="0"/>
              <a:t> and hyponyms.</a:t>
            </a:r>
          </a:p>
          <a:p>
            <a:r>
              <a:rPr lang="en-US" dirty="0" smtClean="0"/>
              <a:t>Equipped to help with data sparsity.</a:t>
            </a:r>
          </a:p>
          <a:p>
            <a:r>
              <a:rPr lang="en-US" dirty="0" smtClean="0"/>
              <a:t>Provides semi-unsupervised dimensions to data.</a:t>
            </a:r>
          </a:p>
          <a:p>
            <a:r>
              <a:rPr lang="en-US" dirty="0" smtClean="0"/>
              <a:t>Perhaps able to capture generalizations about PP-attachment behaviors.</a:t>
            </a:r>
            <a:endParaRPr lang="en-US" dirty="0"/>
          </a:p>
        </p:txBody>
      </p:sp>
    </p:spTree>
    <p:extLst>
      <p:ext uri="{BB962C8B-B14F-4D97-AF65-F5344CB8AC3E}">
        <p14:creationId xmlns:p14="http://schemas.microsoft.com/office/powerpoint/2010/main" val="4036769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ordnet-fig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400" y="927100"/>
            <a:ext cx="7810500" cy="5003800"/>
          </a:xfrm>
          <a:prstGeom prst="rect">
            <a:avLst/>
          </a:prstGeom>
        </p:spPr>
      </p:pic>
    </p:spTree>
    <p:extLst>
      <p:ext uri="{BB962C8B-B14F-4D97-AF65-F5344CB8AC3E}">
        <p14:creationId xmlns:p14="http://schemas.microsoft.com/office/powerpoint/2010/main" val="916017160"/>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171</TotalTime>
  <Words>1669</Words>
  <Application>Microsoft Macintosh PowerPoint</Application>
  <PresentationFormat>On-screen Show (4:3)</PresentationFormat>
  <Paragraphs>221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Slipstream</vt:lpstr>
      <vt:lpstr>Disambiguating PP attachment sites with graded semantic data</vt:lpstr>
      <vt:lpstr>PowerPoint Presentation</vt:lpstr>
      <vt:lpstr>The attachment decision</vt:lpstr>
      <vt:lpstr>Principles of Parsing</vt:lpstr>
      <vt:lpstr>Right Association</vt:lpstr>
      <vt:lpstr>Minimal Attachment</vt:lpstr>
      <vt:lpstr>Church and Patil (1982)</vt:lpstr>
      <vt:lpstr>WordNet</vt:lpstr>
      <vt:lpstr>PowerPoint Presentation</vt:lpstr>
      <vt:lpstr>Word Sense Hierarchy for “kayak”</vt:lpstr>
      <vt:lpstr>Using hypernyms</vt:lpstr>
      <vt:lpstr>Other parts of the WordNet database</vt:lpstr>
      <vt:lpstr>Hindle and Rooth (1993)</vt:lpstr>
      <vt:lpstr>From Ratnaparkhi et al. 1994</vt:lpstr>
      <vt:lpstr>Brill and Resnik (1994)</vt:lpstr>
      <vt:lpstr>Collins and Brooks (1995)</vt:lpstr>
      <vt:lpstr>Stetina and Nagao (1997)</vt:lpstr>
      <vt:lpstr>Results by method</vt:lpstr>
      <vt:lpstr>Two kinds of prepositions</vt:lpstr>
      <vt:lpstr>Phrasal Verbs</vt:lpstr>
      <vt:lpstr>The of generalization</vt:lpstr>
      <vt:lpstr>PowerPoint Presentation</vt:lpstr>
      <vt:lpstr>Graded judgments of PP-attachment sites</vt:lpstr>
      <vt:lpstr>Functions of PPs</vt:lpstr>
      <vt:lpstr>Methods I:  Amazon Mechanical Turk</vt:lpstr>
      <vt:lpstr>PowerPoint Presentation</vt:lpstr>
      <vt:lpstr>Methods II:  Nearest Neighbor and Decision Trees</vt:lpstr>
      <vt:lpstr>Results I:  the binary classifier</vt:lpstr>
      <vt:lpstr>Results II:  graded judgment regression</vt:lpstr>
      <vt:lpstr>Conclusion and Future Work</vt:lpstr>
      <vt:lpstr>Bonus:  Translating Persian Prepositions</vt:lpstr>
      <vt:lpstr>Persian Example</vt:lpstr>
      <vt:lpstr>Attachment woes</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Disambiguating PP attachment sites with graded semantic data</dc:title>
  <dc:creator>Clayton Greenberg</dc:creator>
  <cp:lastModifiedBy>Clayton Greenberg</cp:lastModifiedBy>
  <cp:revision>21</cp:revision>
  <dcterms:created xsi:type="dcterms:W3CDTF">2013-04-21T04:05:30Z</dcterms:created>
  <dcterms:modified xsi:type="dcterms:W3CDTF">2013-05-16T12:45:23Z</dcterms:modified>
</cp:coreProperties>
</file>